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85" r:id="rId5"/>
    <p:sldId id="301" r:id="rId6"/>
    <p:sldId id="302" r:id="rId7"/>
    <p:sldId id="287" r:id="rId8"/>
    <p:sldId id="288" r:id="rId9"/>
    <p:sldId id="289" r:id="rId10"/>
    <p:sldId id="306" r:id="rId11"/>
    <p:sldId id="309" r:id="rId12"/>
    <p:sldId id="307" r:id="rId13"/>
    <p:sldId id="308" r:id="rId14"/>
    <p:sldId id="310" r:id="rId15"/>
    <p:sldId id="262" r:id="rId16"/>
    <p:sldId id="278" r:id="rId17"/>
    <p:sldId id="271" r:id="rId18"/>
    <p:sldId id="272" r:id="rId19"/>
    <p:sldId id="273" r:id="rId20"/>
    <p:sldId id="274" r:id="rId21"/>
    <p:sldId id="275" r:id="rId22"/>
    <p:sldId id="276" r:id="rId23"/>
    <p:sldId id="270" r:id="rId24"/>
    <p:sldId id="263" r:id="rId25"/>
    <p:sldId id="277" r:id="rId26"/>
    <p:sldId id="264" r:id="rId27"/>
    <p:sldId id="265" r:id="rId28"/>
    <p:sldId id="266" r:id="rId29"/>
    <p:sldId id="267" r:id="rId30"/>
    <p:sldId id="268" r:id="rId31"/>
    <p:sldId id="269" r:id="rId32"/>
    <p:sldId id="280" r:id="rId33"/>
    <p:sldId id="281" r:id="rId34"/>
  </p:sldIdLst>
  <p:sldSz cx="12192000" cy="6858000"/>
  <p:notesSz cx="6858000" cy="9144000"/>
  <p:defaultTextStyle>
    <a:defPPr>
      <a:defRPr lang="e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D00"/>
    <a:srgbClr val="FF9900"/>
    <a:srgbClr val="001A02"/>
    <a:srgbClr val="AFBC00"/>
    <a:srgbClr val="108CB4"/>
    <a:srgbClr val="E6E6E6"/>
    <a:srgbClr val="0F84A9"/>
    <a:srgbClr val="2596BE"/>
    <a:srgbClr val="D8E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5033" autoAdjust="0"/>
  </p:normalViewPr>
  <p:slideViewPr>
    <p:cSldViewPr snapToGrid="0">
      <p:cViewPr>
        <p:scale>
          <a:sx n="75" d="100"/>
          <a:sy n="75" d="100"/>
        </p:scale>
        <p:origin x="994" y="269"/>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10/26/2023</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10/26/2023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DAD9FD-7197-43C0-898F-B8AAB43370F2}"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271D27-3793-4DD1-A7CB-2449C0AED640}" type="slidenum">
              <a:rPr lang="en-US" smtClean="0"/>
              <a:t>‹#›</a:t>
            </a:fld>
            <a:endParaRPr lang="en-US"/>
          </a:p>
        </p:txBody>
      </p:sp>
    </p:spTree>
    <p:extLst>
      <p:ext uri="{BB962C8B-B14F-4D97-AF65-F5344CB8AC3E}">
        <p14:creationId xmlns:p14="http://schemas.microsoft.com/office/powerpoint/2010/main" val="28306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p:txStyles>
    <p:titleStyle>
      <a:lvl1pPr algn="l" defTabSz="914400" rtl="1"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NUL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NUL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261490" y="538824"/>
            <a:ext cx="1441420"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customs</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235321" y="1897267"/>
            <a:ext cx="2975494" cy="492443"/>
          </a:xfrm>
          <a:prstGeom prst="rect">
            <a:avLst/>
          </a:prstGeom>
          <a:noFill/>
        </p:spPr>
        <p:txBody>
          <a:bodyPr wrap="none" rtlCol="0">
            <a:spAutoFit/>
          </a:bodyPr>
          <a:lstStyle/>
          <a:p>
            <a:pPr algn="r" rtl="1"/>
            <a:r>
              <a:rPr lang="en" sz="2600" dirty="0">
                <a:ln w="0"/>
                <a:solidFill>
                  <a:srgbClr val="001A02"/>
                </a:solidFill>
                <a:cs typeface="B Titr" panose="00000700000000000000" pitchFamily="2" charset="-78"/>
              </a:rPr>
              <a:t>Customs definition</a:t>
            </a:r>
            <a:endParaRPr lang="en-US" sz="2600" dirty="0">
              <a:ln w="0"/>
              <a:solidFill>
                <a:srgbClr val="001A02"/>
              </a:solidFill>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2032273" y="2698319"/>
            <a:ext cx="6171882" cy="492443"/>
          </a:xfrm>
          <a:prstGeom prst="rect">
            <a:avLst/>
          </a:prstGeom>
          <a:noFill/>
        </p:spPr>
        <p:txBody>
          <a:bodyPr wrap="none" rtlCol="0">
            <a:spAutoFit/>
          </a:bodyPr>
          <a:lstStyle/>
          <a:p>
            <a:pPr algn="r" rtl="1"/>
            <a:r>
              <a:rPr lang="en" sz="2600" dirty="0">
                <a:ln w="0"/>
                <a:solidFill>
                  <a:srgbClr val="001A02"/>
                </a:solidFill>
                <a:cs typeface="B Titr" panose="00000700000000000000" pitchFamily="2" charset="-78"/>
              </a:rPr>
              <a:t>Customs revenue in 1997 = 29 thousand billion tomans</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1266438" y="3429000"/>
            <a:ext cx="1895071" cy="492443"/>
          </a:xfrm>
          <a:prstGeom prst="rect">
            <a:avLst/>
          </a:prstGeom>
          <a:noFill/>
        </p:spPr>
        <p:txBody>
          <a:bodyPr wrap="none" rtlCol="0">
            <a:spAutoFit/>
          </a:bodyPr>
          <a:lstStyle/>
          <a:p>
            <a:pPr algn="r" rtl="1"/>
            <a:r>
              <a:rPr lang="en" sz="2600" dirty="0">
                <a:ln w="0"/>
                <a:solidFill>
                  <a:srgbClr val="001A02"/>
                </a:solidFill>
                <a:cs typeface="B Titr" panose="00000700000000000000" pitchFamily="2" charset="-78"/>
              </a:rPr>
              <a:t>Duties of customs:</a:t>
            </a:r>
            <a:endParaRPr lang="en-US" sz="2600" dirty="0">
              <a:ln w="0"/>
              <a:solidFill>
                <a:srgbClr val="001A02"/>
              </a:solidFill>
              <a:cs typeface="B Titr" panose="00000700000000000000" pitchFamily="2" charset="-78"/>
            </a:endParaRPr>
          </a:p>
        </p:txBody>
      </p:sp>
      <p:graphicFrame>
        <p:nvGraphicFramePr>
          <p:cNvPr id="3" name="Table 4">
            <a:extLst>
              <a:ext uri="{FF2B5EF4-FFF2-40B4-BE49-F238E27FC236}">
                <a16:creationId xmlns:a16="http://schemas.microsoft.com/office/drawing/2014/main" id="{6755A11E-091B-41AF-8C9F-5070277E34CA}"/>
              </a:ext>
            </a:extLst>
          </p:cNvPr>
          <p:cNvGraphicFramePr>
            <a:graphicFrameLocks noGrp="1"/>
          </p:cNvGraphicFramePr>
          <p:nvPr>
            <p:extLst>
              <p:ext uri="{D42A27DB-BD31-4B8C-83A1-F6EECF244321}">
                <p14:modId xmlns:p14="http://schemas.microsoft.com/office/powerpoint/2010/main" val="1420982958"/>
              </p:ext>
            </p:extLst>
          </p:nvPr>
        </p:nvGraphicFramePr>
        <p:xfrm>
          <a:off x="401376" y="4106126"/>
          <a:ext cx="11065932" cy="2560320"/>
        </p:xfrm>
        <a:graphic>
          <a:graphicData uri="http://schemas.openxmlformats.org/drawingml/2006/table">
            <a:tbl>
              <a:tblPr bandRow="1">
                <a:tableStyleId>{5C22544A-7EE6-4342-B048-85BDC9FD1C3A}</a:tableStyleId>
              </a:tblPr>
              <a:tblGrid>
                <a:gridCol w="3688644">
                  <a:extLst>
                    <a:ext uri="{9D8B030D-6E8A-4147-A177-3AD203B41FA5}">
                      <a16:colId xmlns:a16="http://schemas.microsoft.com/office/drawing/2014/main" val="95357865"/>
                    </a:ext>
                  </a:extLst>
                </a:gridCol>
                <a:gridCol w="3688644">
                  <a:extLst>
                    <a:ext uri="{9D8B030D-6E8A-4147-A177-3AD203B41FA5}">
                      <a16:colId xmlns:a16="http://schemas.microsoft.com/office/drawing/2014/main" val="1181746166"/>
                    </a:ext>
                  </a:extLst>
                </a:gridCol>
                <a:gridCol w="3688644">
                  <a:extLst>
                    <a:ext uri="{9D8B030D-6E8A-4147-A177-3AD203B41FA5}">
                      <a16:colId xmlns:a16="http://schemas.microsoft.com/office/drawing/2014/main" val="679808373"/>
                    </a:ext>
                  </a:extLst>
                </a:gridCol>
              </a:tblGrid>
              <a:tr h="370840">
                <a:tc>
                  <a:txBody>
                    <a:bodyPr/>
                    <a:lstStyle/>
                    <a:p>
                      <a:pPr algn="l"/>
                      <a:r>
                        <a:rPr lang="en" dirty="0">
                          <a:cs typeface="B Nazanin" panose="00000400000000000000" pitchFamily="2" charset="-78"/>
                        </a:rPr>
                        <a:t>Participation in business policies</a:t>
                      </a:r>
                      <a:endParaRPr lang="en-US" dirty="0">
                        <a:cs typeface="B Nazanin" panose="00000400000000000000" pitchFamily="2" charset="-78"/>
                      </a:endParaRPr>
                    </a:p>
                  </a:txBody>
                  <a:tcPr/>
                </a:tc>
                <a:tc>
                  <a:txBody>
                    <a:bodyPr/>
                    <a:lstStyle/>
                    <a:p>
                      <a:pPr algn="l"/>
                      <a:r>
                        <a:rPr lang="en" dirty="0">
                          <a:solidFill>
                            <a:srgbClr val="C00000"/>
                          </a:solidFill>
                          <a:cs typeface="B Nazanin" panose="00000400000000000000" pitchFamily="2" charset="-78"/>
                        </a:rPr>
                        <a:t>Supporting domestic industries and productions</a:t>
                      </a:r>
                      <a:endParaRPr lang="en-US" dirty="0">
                        <a:solidFill>
                          <a:srgbClr val="C00000"/>
                        </a:solidFill>
                        <a:cs typeface="B Nazanin" panose="00000400000000000000" pitchFamily="2" charset="-78"/>
                      </a:endParaRPr>
                    </a:p>
                  </a:txBody>
                  <a:tcPr/>
                </a:tc>
                <a:tc>
                  <a:txBody>
                    <a:bodyPr/>
                    <a:lstStyle/>
                    <a:p>
                      <a:pPr algn="l"/>
                      <a:r>
                        <a:rPr lang="en" dirty="0">
                          <a:cs typeface="B Nazanin" panose="00000400000000000000" pitchFamily="2" charset="-78"/>
                        </a:rPr>
                        <a:t>Collection of duties and customs duties</a:t>
                      </a:r>
                      <a:endParaRPr lang="en-US" dirty="0">
                        <a:cs typeface="B Nazanin" panose="00000400000000000000" pitchFamily="2" charset="-78"/>
                      </a:endParaRPr>
                    </a:p>
                  </a:txBody>
                  <a:tcPr/>
                </a:tc>
                <a:extLst>
                  <a:ext uri="{0D108BD9-81ED-4DB2-BD59-A6C34878D82A}">
                    <a16:rowId xmlns:a16="http://schemas.microsoft.com/office/drawing/2014/main" val="1012082950"/>
                  </a:ext>
                </a:extLst>
              </a:tr>
              <a:tr h="370840">
                <a:tc>
                  <a:txBody>
                    <a:bodyPr/>
                    <a:lstStyle/>
                    <a:p>
                      <a:pPr algn="l"/>
                      <a:r>
                        <a:rPr lang="en" dirty="0">
                          <a:cs typeface="B Nazanin" panose="00000400000000000000" pitchFamily="2" charset="-78"/>
                        </a:rPr>
                        <a:t>Supporting inventors and innovators</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Fighting smuggling and customs violations</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Protection of cultural and historical monuments</a:t>
                      </a:r>
                      <a:endParaRPr lang="en-US" dirty="0">
                        <a:cs typeface="B Nazanin" panose="00000400000000000000" pitchFamily="2" charset="-78"/>
                      </a:endParaRPr>
                    </a:p>
                  </a:txBody>
                  <a:tcPr/>
                </a:tc>
                <a:extLst>
                  <a:ext uri="{0D108BD9-81ED-4DB2-BD59-A6C34878D82A}">
                    <a16:rowId xmlns:a16="http://schemas.microsoft.com/office/drawing/2014/main" val="1744920236"/>
                  </a:ext>
                </a:extLst>
              </a:tr>
              <a:tr h="370840">
                <a:tc>
                  <a:txBody>
                    <a:bodyPr/>
                    <a:lstStyle/>
                    <a:p>
                      <a:pPr algn="l"/>
                      <a:r>
                        <a:rPr lang="en" dirty="0">
                          <a:cs typeface="B Nazanin" panose="00000400000000000000" pitchFamily="2" charset="-78"/>
                        </a:rPr>
                        <a:t>Fight against money laundering</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Fighting terrorism and organized crime</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Participation in regional and international cooperation</a:t>
                      </a:r>
                      <a:endParaRPr lang="en-US" dirty="0">
                        <a:cs typeface="B Nazanin" panose="00000400000000000000" pitchFamily="2" charset="-78"/>
                      </a:endParaRPr>
                    </a:p>
                  </a:txBody>
                  <a:tcPr/>
                </a:tc>
                <a:extLst>
                  <a:ext uri="{0D108BD9-81ED-4DB2-BD59-A6C34878D82A}">
                    <a16:rowId xmlns:a16="http://schemas.microsoft.com/office/drawing/2014/main" val="111829126"/>
                  </a:ext>
                </a:extLst>
              </a:tr>
              <a:tr h="370840">
                <a:tc>
                  <a:txBody>
                    <a:bodyPr/>
                    <a:lstStyle/>
                    <a:p>
                      <a:pPr algn="l"/>
                      <a:r>
                        <a:rPr lang="en" dirty="0">
                          <a:cs typeface="B Nazanin" panose="00000400000000000000" pitchFamily="2" charset="-78"/>
                        </a:rPr>
                        <a:t>Preparation and presentation of foreign trade statistics</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Providing business facilities</a:t>
                      </a:r>
                      <a:endParaRPr lang="en-US" dirty="0">
                        <a:cs typeface="B Nazanin" panose="00000400000000000000" pitchFamily="2" charset="-78"/>
                      </a:endParaRPr>
                    </a:p>
                  </a:txBody>
                  <a:tcPr/>
                </a:tc>
                <a:tc>
                  <a:txBody>
                    <a:bodyPr/>
                    <a:lstStyle/>
                    <a:p>
                      <a:pPr algn="l"/>
                      <a:r>
                        <a:rPr lang="en" dirty="0">
                          <a:cs typeface="B Nazanin" panose="00000400000000000000" pitchFamily="2" charset="-78"/>
                        </a:rPr>
                        <a:t>Application of foreign trade rules and regulations</a:t>
                      </a:r>
                      <a:endParaRPr lang="en-US" dirty="0">
                        <a:cs typeface="B Nazanin" panose="00000400000000000000" pitchFamily="2" charset="-78"/>
                      </a:endParaRPr>
                    </a:p>
                  </a:txBody>
                  <a:tcPr/>
                </a:tc>
                <a:extLst>
                  <a:ext uri="{0D108BD9-81ED-4DB2-BD59-A6C34878D82A}">
                    <a16:rowId xmlns:a16="http://schemas.microsoft.com/office/drawing/2014/main" val="4081615658"/>
                  </a:ext>
                </a:extLst>
              </a:tr>
            </a:tbl>
          </a:graphicData>
        </a:graphic>
      </p:graphicFrame>
    </p:spTree>
    <p:extLst>
      <p:ext uri="{BB962C8B-B14F-4D97-AF65-F5344CB8AC3E}">
        <p14:creationId xmlns:p14="http://schemas.microsoft.com/office/powerpoint/2010/main" val="12200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10</a:t>
            </a:fld>
            <a:endParaRPr lang="en-US" dirty="0"/>
          </a:p>
        </p:txBody>
      </p:sp>
      <p:sp>
        <p:nvSpPr>
          <p:cNvPr id="17" name="TextBox 16">
            <a:extLst>
              <a:ext uri="{FF2B5EF4-FFF2-40B4-BE49-F238E27FC236}">
                <a16:creationId xmlns:a16="http://schemas.microsoft.com/office/drawing/2014/main" id="{99E5584A-E407-492D-86EE-A031960E5726}"/>
              </a:ext>
            </a:extLst>
          </p:cNvPr>
          <p:cNvSpPr txBox="1"/>
          <p:nvPr/>
        </p:nvSpPr>
        <p:spPr>
          <a:xfrm>
            <a:off x="5199551" y="1887318"/>
            <a:ext cx="6154249" cy="625492"/>
          </a:xfrm>
          <a:prstGeom prst="rect">
            <a:avLst/>
          </a:prstGeom>
          <a:noFill/>
        </p:spPr>
        <p:txBody>
          <a:bodyPr wrap="none" rtlCol="0">
            <a:spAutoFit/>
          </a:bodyPr>
          <a:lstStyle/>
          <a:p>
            <a:pPr algn="r" rtl="1">
              <a:lnSpc>
                <a:spcPct val="150000"/>
              </a:lnSpc>
            </a:pPr>
            <a:r>
              <a:rPr lang="en" sz="2600" dirty="0">
                <a:ln w="0">
                  <a:noFill/>
                </a:ln>
                <a:solidFill>
                  <a:schemeClr val="accent1">
                    <a:lumMod val="50000"/>
                  </a:schemeClr>
                </a:solidFill>
                <a:cs typeface="B Titr" panose="00000700000000000000" pitchFamily="2" charset="-78"/>
              </a:rPr>
              <a:t>B: The </a:t>
            </a:r>
            <a:r>
              <a:rPr lang="en" sz="2400" dirty="0">
                <a:ln w="0">
                  <a:noFill/>
                </a:ln>
                <a:solidFill>
                  <a:schemeClr val="accent1">
                    <a:lumMod val="50000"/>
                  </a:schemeClr>
                </a:solidFill>
                <a:cs typeface="B Titr" panose="00000700000000000000" pitchFamily="2" charset="-78"/>
              </a:rPr>
              <a:t>cost of increasing the production quality of the domestic car manufacturer</a:t>
            </a:r>
            <a:endParaRPr lang="en-US" sz="2600" dirty="0">
              <a:ln w="0">
                <a:noFill/>
              </a:ln>
              <a:solidFill>
                <a:schemeClr val="accent1">
                  <a:lumMod val="50000"/>
                </a:schemeClr>
              </a:solidFill>
              <a:cs typeface="B Titr" panose="00000700000000000000" pitchFamily="2" charset="-78"/>
            </a:endParaRPr>
          </a:p>
        </p:txBody>
      </p:sp>
      <p:sp>
        <p:nvSpPr>
          <p:cNvPr id="9" name="TextBox 8">
            <a:extLst>
              <a:ext uri="{FF2B5EF4-FFF2-40B4-BE49-F238E27FC236}">
                <a16:creationId xmlns:a16="http://schemas.microsoft.com/office/drawing/2014/main" id="{D4339C4B-479E-4BD6-A71C-EA59788655DD}"/>
              </a:ext>
            </a:extLst>
          </p:cNvPr>
          <p:cNvSpPr txBox="1"/>
          <p:nvPr/>
        </p:nvSpPr>
        <p:spPr>
          <a:xfrm>
            <a:off x="8610600" y="616679"/>
            <a:ext cx="3382657" cy="600164"/>
          </a:xfrm>
          <a:prstGeom prst="rect">
            <a:avLst/>
          </a:prstGeom>
          <a:noFill/>
        </p:spPr>
        <p:txBody>
          <a:bodyPr wrap="none" rtlCol="0">
            <a:spAutoFit/>
          </a:bodyPr>
          <a:lstStyle/>
          <a:p>
            <a:r>
              <a:rPr lang="en"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Car manufacturer</a:t>
            </a:r>
            <a:endParaRPr lang="en-US"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0" name="TextBox 9">
            <a:extLst>
              <a:ext uri="{FF2B5EF4-FFF2-40B4-BE49-F238E27FC236}">
                <a16:creationId xmlns:a16="http://schemas.microsoft.com/office/drawing/2014/main" id="{3231A37D-EC02-4340-80AC-06DBBF8F5036}"/>
              </a:ext>
            </a:extLst>
          </p:cNvPr>
          <p:cNvSpPr txBox="1"/>
          <p:nvPr/>
        </p:nvSpPr>
        <p:spPr>
          <a:xfrm>
            <a:off x="685668" y="2519605"/>
            <a:ext cx="6012760" cy="1446550"/>
          </a:xfrm>
          <a:prstGeom prst="rect">
            <a:avLst/>
          </a:prstGeom>
          <a:noFill/>
        </p:spPr>
        <p:txBody>
          <a:bodyPr wrap="squar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Profit of the domestic car manufacturer:</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2772291104"/>
              </p:ext>
            </p:extLst>
          </p:nvPr>
        </p:nvGraphicFramePr>
        <p:xfrm>
          <a:off x="257176" y="4122162"/>
          <a:ext cx="11458574" cy="2834640"/>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en" sz="2800" dirty="0">
                          <a:cs typeface="B Titr" panose="00000700000000000000" pitchFamily="2" charset="-78"/>
                        </a:rPr>
                        <a:t>Second player \ first player</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Increase production quality</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Not changing the quality of production</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en" sz="2800" dirty="0">
                          <a:ln w="0">
                            <a:noFill/>
                          </a:ln>
                          <a:solidFill>
                            <a:schemeClr val="accent1">
                              <a:lumMod val="50000"/>
                            </a:schemeClr>
                          </a:solidFill>
                          <a:cs typeface="B Titr" panose="00000700000000000000" pitchFamily="2" charset="-78"/>
                        </a:rPr>
                        <a:t>Entry of foreign vehicles</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11 </a:t>
                      </a:r>
                      <a:r>
                        <a:rPr lang="en"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12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 sz="2800" dirty="0">
                          <a:ln w="0">
                            <a:noFill/>
                          </a:ln>
                          <a:solidFill>
                            <a:schemeClr val="accent1">
                              <a:lumMod val="50000"/>
                            </a:schemeClr>
                          </a:solidFill>
                          <a:cs typeface="B Titr" panose="00000700000000000000" pitchFamily="2" charset="-78"/>
                        </a:rPr>
                        <a:t>Prohibition of entry of foreign vehicles</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21 </a:t>
                      </a:r>
                      <a:r>
                        <a:rPr lang="en"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22</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Tree>
    <p:extLst>
      <p:ext uri="{BB962C8B-B14F-4D97-AF65-F5344CB8AC3E}">
        <p14:creationId xmlns:p14="http://schemas.microsoft.com/office/powerpoint/2010/main" val="28390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11</a:t>
            </a:fld>
            <a:endParaRPr lang="en-US" dirty="0"/>
          </a:p>
        </p:txBody>
      </p:sp>
      <p:sp>
        <p:nvSpPr>
          <p:cNvPr id="9" name="TextBox 8">
            <a:extLst>
              <a:ext uri="{FF2B5EF4-FFF2-40B4-BE49-F238E27FC236}">
                <a16:creationId xmlns:a16="http://schemas.microsoft.com/office/drawing/2014/main" id="{D4339C4B-479E-4BD6-A71C-EA59788655DD}"/>
              </a:ext>
            </a:extLst>
          </p:cNvPr>
          <p:cNvSpPr txBox="1"/>
          <p:nvPr/>
        </p:nvSpPr>
        <p:spPr>
          <a:xfrm>
            <a:off x="9322806" y="472622"/>
            <a:ext cx="1002197"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Profit</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904447322"/>
              </p:ext>
            </p:extLst>
          </p:nvPr>
        </p:nvGraphicFramePr>
        <p:xfrm>
          <a:off x="366713" y="2261142"/>
          <a:ext cx="11458574" cy="2834640"/>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en" sz="2800" dirty="0">
                          <a:cs typeface="B Titr" panose="00000700000000000000" pitchFamily="2" charset="-78"/>
                        </a:rPr>
                        <a:t>Second player \ first player</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Increase production quality</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Not changing the quality of production</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en" sz="2800" dirty="0">
                          <a:ln w="0">
                            <a:noFill/>
                          </a:ln>
                          <a:solidFill>
                            <a:schemeClr val="accent1">
                              <a:lumMod val="50000"/>
                            </a:schemeClr>
                          </a:solidFill>
                          <a:cs typeface="B Titr" panose="00000700000000000000" pitchFamily="2" charset="-78"/>
                        </a:rPr>
                        <a:t>Entry of foreign vehicles</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11 </a:t>
                      </a:r>
                      <a:r>
                        <a:rPr lang="en" sz="2800" baseline="0" dirty="0">
                          <a:cs typeface="B Titr" panose="00000700000000000000" pitchFamily="2" charset="-78"/>
                        </a:rPr>
                        <a:t>-B and C </a:t>
                      </a:r>
                      <a:r>
                        <a:rPr lang="en" sz="2800" baseline="-25000" dirty="0">
                          <a:cs typeface="B Titr" panose="00000700000000000000" pitchFamily="2" charset="-78"/>
                        </a:rPr>
                        <a:t>1 </a:t>
                      </a:r>
                      <a:r>
                        <a:rPr lang="en"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12 </a:t>
                      </a:r>
                      <a:r>
                        <a:rPr lang="en" sz="2800" baseline="0" dirty="0">
                          <a:cs typeface="B Titr" panose="00000700000000000000" pitchFamily="2" charset="-78"/>
                        </a:rPr>
                        <a:t>and C </a:t>
                      </a:r>
                      <a:r>
                        <a:rPr lang="en"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 sz="2800" dirty="0">
                          <a:ln w="0">
                            <a:noFill/>
                          </a:ln>
                          <a:solidFill>
                            <a:schemeClr val="accent1">
                              <a:lumMod val="50000"/>
                            </a:schemeClr>
                          </a:solidFill>
                          <a:cs typeface="B Titr" panose="00000700000000000000" pitchFamily="2" charset="-78"/>
                        </a:rPr>
                        <a:t>Prohibition of entry of foreign vehicles</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21 </a:t>
                      </a:r>
                      <a:r>
                        <a:rPr lang="en" sz="2800" baseline="0" dirty="0">
                          <a:cs typeface="B Titr" panose="00000700000000000000" pitchFamily="2" charset="-78"/>
                        </a:rPr>
                        <a:t>-B and a</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D </a:t>
                      </a:r>
                      <a:r>
                        <a:rPr lang="en" sz="2800" baseline="-25000" dirty="0">
                          <a:cs typeface="B Titr" panose="00000700000000000000" pitchFamily="2" charset="-78"/>
                        </a:rPr>
                        <a:t>22 </a:t>
                      </a:r>
                      <a:r>
                        <a:rPr lang="en" sz="2800" baseline="0" dirty="0">
                          <a:cs typeface="B Titr" panose="00000700000000000000" pitchFamily="2" charset="-78"/>
                        </a:rPr>
                        <a:t>and 0</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
        <p:nvSpPr>
          <p:cNvPr id="12" name="TextBox 11">
            <a:extLst>
              <a:ext uri="{FF2B5EF4-FFF2-40B4-BE49-F238E27FC236}">
                <a16:creationId xmlns:a16="http://schemas.microsoft.com/office/drawing/2014/main" id="{4CC0D2A5-CC18-4D0E-9381-B1A65FAC8E97}"/>
              </a:ext>
            </a:extLst>
          </p:cNvPr>
          <p:cNvSpPr txBox="1"/>
          <p:nvPr/>
        </p:nvSpPr>
        <p:spPr>
          <a:xfrm>
            <a:off x="366713" y="5550232"/>
            <a:ext cx="7281159" cy="965521"/>
          </a:xfrm>
          <a:prstGeom prst="rect">
            <a:avLst/>
          </a:prstGeom>
          <a:noFill/>
        </p:spPr>
        <p:txBody>
          <a:bodyPr wrap="none" rtlCol="0">
            <a:spAutoFit/>
          </a:bodyPr>
          <a:lstStyle/>
          <a:p>
            <a:pPr rtl="1">
              <a:lnSpc>
                <a:spcPct val="150000"/>
              </a:lnSpc>
            </a:pPr>
            <a:r>
              <a:rPr lang="en" sz="2000" dirty="0">
                <a:ln w="0">
                  <a:noFill/>
                </a:ln>
                <a:solidFill>
                  <a:schemeClr val="tx1">
                    <a:lumMod val="95000"/>
                    <a:lumOff val="5000"/>
                  </a:schemeClr>
                </a:solidFill>
                <a:cs typeface="B Titr" panose="00000700000000000000" pitchFamily="2" charset="-78"/>
              </a:rPr>
              <a:t>In addition to his own decision, each player's profit also depends </a:t>
            </a:r>
          </a:p>
          <a:p>
            <a:pPr rtl="1">
              <a:lnSpc>
                <a:spcPct val="150000"/>
              </a:lnSpc>
            </a:pPr>
            <a:r>
              <a:rPr lang="en" sz="2000" dirty="0">
                <a:ln w="0">
                  <a:noFill/>
                </a:ln>
                <a:solidFill>
                  <a:schemeClr val="tx1">
                    <a:lumMod val="95000"/>
                    <a:lumOff val="5000"/>
                  </a:schemeClr>
                </a:solidFill>
                <a:cs typeface="B Titr" panose="00000700000000000000" pitchFamily="2" charset="-78"/>
              </a:rPr>
              <a:t>on the other player's decision. (strategic environment)</a:t>
            </a:r>
            <a:endParaRPr lang="en-US" sz="2000"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17039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 dirty="0">
                <a:solidFill>
                  <a:srgbClr val="F86C54"/>
                </a:solidFill>
              </a:rPr>
              <a:t>simultaneous game</a:t>
            </a:r>
          </a:p>
        </p:txBody>
      </p:sp>
      <p:pic>
        <p:nvPicPr>
          <p:cNvPr id="12" name="Picture Placeholder 11">
            <a:extLst>
              <a:ext uri="{FF2B5EF4-FFF2-40B4-BE49-F238E27FC236}">
                <a16:creationId xmlns:a16="http://schemas.microsoft.com/office/drawing/2014/main" id="{F10C4A43-BE11-4AC4-BF67-4FBD79AE04C7}"/>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337808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13</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 sz="2400" dirty="0"/>
              <a:t>simultaneous game</a:t>
            </a:r>
          </a:p>
        </p:txBody>
      </p:sp>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en" dirty="0">
                <a:cs typeface="B Nazanin" panose="00000400000000000000" pitchFamily="2" charset="-78"/>
              </a:rPr>
              <a:t>Simultaneous play</a:t>
            </a:r>
            <a:endParaRPr lang="en-US" dirty="0">
              <a:cs typeface="B Nazanin" panose="00000400000000000000" pitchFamily="2" charset="-78"/>
            </a:endParaRPr>
          </a:p>
        </p:txBody>
      </p:sp>
      <p:sp>
        <p:nvSpPr>
          <p:cNvPr id="3" name="TextBox 2">
            <a:extLst>
              <a:ext uri="{FF2B5EF4-FFF2-40B4-BE49-F238E27FC236}">
                <a16:creationId xmlns:a16="http://schemas.microsoft.com/office/drawing/2014/main" id="{106A6464-F6C7-458E-AB6C-BEE68BD816E2}"/>
              </a:ext>
            </a:extLst>
          </p:cNvPr>
          <p:cNvSpPr txBox="1"/>
          <p:nvPr/>
        </p:nvSpPr>
        <p:spPr>
          <a:xfrm>
            <a:off x="2583402" y="1960648"/>
            <a:ext cx="8311130" cy="4915192"/>
          </a:xfrm>
          <a:prstGeom prst="rect">
            <a:avLst/>
          </a:prstGeom>
          <a:noFill/>
        </p:spPr>
        <p:txBody>
          <a:bodyPr wrap="square" rtlCol="0">
            <a:spAutoFit/>
          </a:bodyPr>
          <a:lstStyle/>
          <a:p>
            <a:pPr rtl="1"/>
            <a:r>
              <a:rPr lang="en" b="1" dirty="0">
                <a:cs typeface="B Nazanin" panose="00000400000000000000" pitchFamily="2" charset="-78"/>
              </a:rPr>
              <a:t>Players </a:t>
            </a:r>
            <a:r>
              <a:rPr lang="en" dirty="0">
                <a:cs typeface="B Nazanin" panose="00000400000000000000" pitchFamily="2" charset="-78"/>
              </a:rPr>
              <a:t>: {</a:t>
            </a:r>
            <a:r>
              <a:rPr lang="en-US" dirty="0">
                <a:cs typeface="B Nazanin" panose="00000400000000000000" pitchFamily="2" charset="-78"/>
              </a:rPr>
              <a:t>government</a:t>
            </a:r>
            <a:r>
              <a:rPr lang="en" dirty="0">
                <a:cs typeface="B Nazanin" panose="00000400000000000000" pitchFamily="2" charset="-78"/>
              </a:rPr>
              <a:t>, car manufacturer}</a:t>
            </a:r>
          </a:p>
          <a:p>
            <a:pPr rtl="1"/>
            <a:endParaRPr lang="fa-IR" dirty="0">
              <a:cs typeface="B Nazanin" panose="00000400000000000000" pitchFamily="2" charset="-78"/>
            </a:endParaRPr>
          </a:p>
          <a:p>
            <a:pPr rtl="1"/>
            <a:r>
              <a:rPr lang="en" b="1" dirty="0">
                <a:cs typeface="B Nazanin" panose="00000400000000000000" pitchFamily="2" charset="-78"/>
              </a:rPr>
              <a:t>Collection of actions of the parliament </a:t>
            </a:r>
            <a:r>
              <a:rPr lang="en" dirty="0">
                <a:cs typeface="B Nazanin" panose="00000400000000000000" pitchFamily="2" charset="-78"/>
              </a:rPr>
              <a:t>: {imports, prohibition of imports}</a:t>
            </a:r>
          </a:p>
          <a:p>
            <a:pPr rtl="1"/>
            <a:endParaRPr lang="fa-IR" dirty="0">
              <a:cs typeface="B Nazanin" panose="00000400000000000000" pitchFamily="2" charset="-78"/>
            </a:endParaRPr>
          </a:p>
          <a:p>
            <a:pPr rtl="1"/>
            <a:r>
              <a:rPr lang="en" b="1" dirty="0" err="1">
                <a:cs typeface="B Nazanin" panose="00000400000000000000" pitchFamily="2" charset="-78"/>
              </a:rPr>
              <a:t>The automotive manufacturer's </a:t>
            </a:r>
            <a:r>
              <a:rPr lang="en" b="1" dirty="0">
                <a:cs typeface="B Nazanin" panose="00000400000000000000" pitchFamily="2" charset="-78"/>
              </a:rPr>
              <a:t>set of actions </a:t>
            </a:r>
            <a:r>
              <a:rPr lang="en" dirty="0">
                <a:cs typeface="B Nazanin" panose="00000400000000000000" pitchFamily="2" charset="-78"/>
              </a:rPr>
              <a:t>: {increasing quality, stable quality}</a:t>
            </a:r>
          </a:p>
          <a:p>
            <a:pPr rtl="1"/>
            <a:endParaRPr lang="fa-IR" dirty="0">
              <a:cs typeface="B Nazanin" panose="00000400000000000000" pitchFamily="2" charset="-78"/>
            </a:endParaRPr>
          </a:p>
          <a:p>
            <a:pPr rtl="1">
              <a:lnSpc>
                <a:spcPct val="107000"/>
              </a:lnSpc>
              <a:spcAft>
                <a:spcPts val="800"/>
              </a:spcAft>
            </a:pPr>
            <a:r>
              <a:rPr lang="en" b="1" dirty="0">
                <a:latin typeface="Calibri" panose="020F0502020204030204" pitchFamily="34" charset="0"/>
                <a:ea typeface="Calibri" panose="020F0502020204030204" pitchFamily="34" charset="0"/>
                <a:cs typeface="B Nazanin" panose="00000400000000000000" pitchFamily="2" charset="-78"/>
              </a:rPr>
              <a:t>Preferences : </a:t>
            </a:r>
            <a:r>
              <a:rPr lang="en" dirty="0">
                <a:latin typeface="Calibri" panose="020F0502020204030204" pitchFamily="34" charset="0"/>
                <a:ea typeface="Calibri" panose="020F0502020204030204" pitchFamily="34" charset="0"/>
                <a:cs typeface="B Nazanin" panose="00000400000000000000" pitchFamily="2" charset="-78"/>
              </a:rPr>
              <a:t>We indicate the preference of the parliament with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ea typeface="Calibri" panose="020F0502020204030204" pitchFamily="34" charset="0"/>
                <a:cs typeface="B Nazanin" panose="00000400000000000000" pitchFamily="2" charset="-78"/>
              </a:rPr>
              <a:t>and the preferences of the car manufacturer with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2 .</a:t>
            </a:r>
          </a:p>
          <a:p>
            <a:pPr>
              <a:lnSpc>
                <a:spcPct val="107000"/>
              </a:lnSpc>
              <a:spcAft>
                <a:spcPts val="800"/>
              </a:spcAft>
            </a:pP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cs typeface="B Nazanin" panose="00000400000000000000" pitchFamily="2" charset="-78"/>
              </a:rPr>
              <a:t>( import , quality increase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C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cs typeface="B Nazanin" panose="00000400000000000000" pitchFamily="2" charset="-78"/>
              </a:rPr>
              <a:t>+ a –s,</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cs typeface="B Nazanin" panose="00000400000000000000" pitchFamily="2" charset="-78"/>
              </a:rPr>
              <a:t>( import ban , quality increase )</a:t>
            </a:r>
            <a:r>
              <a:rPr lang="en" dirty="0">
                <a:cs typeface="B Nazanin" panose="00000400000000000000" pitchFamily="2" charset="-78"/>
              </a:rPr>
              <a:t> = a ,</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cs typeface="B Nazanin" panose="00000400000000000000" pitchFamily="2" charset="-78"/>
              </a:rPr>
              <a:t>( import , fixed quality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C </a:t>
            </a:r>
            <a:r>
              <a:rPr lang="en" baseline="-25000" dirty="0">
                <a:latin typeface="Calibri" panose="020F0502020204030204" pitchFamily="34" charset="0"/>
                <a:ea typeface="Calibri" panose="020F0502020204030204" pitchFamily="34" charset="0"/>
                <a:cs typeface="Arial" panose="020B0604020202020204" pitchFamily="34" charset="0"/>
              </a:rPr>
              <a:t>2 </a:t>
            </a:r>
            <a:r>
              <a:rPr lang="en" dirty="0">
                <a:cs typeface="B Nazanin" panose="00000400000000000000" pitchFamily="2" charset="-78"/>
              </a:rPr>
              <a:t>,</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cs typeface="B Nazanin" panose="00000400000000000000" pitchFamily="2" charset="-78"/>
              </a:rPr>
              <a:t>( import ban , fixed quality )</a:t>
            </a:r>
            <a:r>
              <a:rPr lang="en" dirty="0">
                <a:cs typeface="B Nazanin" panose="00000400000000000000" pitchFamily="2" charset="-78"/>
              </a:rPr>
              <a:t> = 0</a:t>
            </a:r>
          </a:p>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2 </a:t>
            </a:r>
            <a:r>
              <a:rPr lang="en" dirty="0">
                <a:latin typeface="Calibri" panose="020F0502020204030204" pitchFamily="34" charset="0"/>
                <a:cs typeface="B Nazanin" panose="00000400000000000000" pitchFamily="2" charset="-78"/>
              </a:rPr>
              <a:t>( import , quality increase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D </a:t>
            </a:r>
            <a:r>
              <a:rPr lang="en" baseline="-25000" dirty="0">
                <a:latin typeface="Calibri" panose="020F0502020204030204" pitchFamily="34" charset="0"/>
                <a:ea typeface="Calibri" panose="020F0502020204030204" pitchFamily="34" charset="0"/>
                <a:cs typeface="Arial" panose="020B0604020202020204" pitchFamily="34" charset="0"/>
              </a:rPr>
              <a:t>11 </a:t>
            </a:r>
            <a:r>
              <a:rPr lang="en" dirty="0">
                <a:latin typeface="Calibri" panose="020F0502020204030204" pitchFamily="34" charset="0"/>
                <a:ea typeface="Calibri" panose="020F0502020204030204" pitchFamily="34" charset="0"/>
                <a:cs typeface="Arial" panose="020B0604020202020204" pitchFamily="34" charset="0"/>
              </a:rPr>
              <a:t>- B </a:t>
            </a:r>
            <a:r>
              <a:rPr lang="en" dirty="0">
                <a:cs typeface="B Nazanin" panose="00000400000000000000" pitchFamily="2" charset="-78"/>
              </a:rPr>
              <a:t>,</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2 </a:t>
            </a:r>
            <a:r>
              <a:rPr lang="en" dirty="0">
                <a:latin typeface="Calibri" panose="020F0502020204030204" pitchFamily="34" charset="0"/>
                <a:cs typeface="B Nazanin" panose="00000400000000000000" pitchFamily="2" charset="-78"/>
              </a:rPr>
              <a:t>( import ban , quality increase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D </a:t>
            </a:r>
            <a:r>
              <a:rPr lang="en" baseline="-25000" dirty="0">
                <a:latin typeface="Calibri" panose="020F0502020204030204" pitchFamily="34" charset="0"/>
                <a:ea typeface="Calibri" panose="020F0502020204030204" pitchFamily="34" charset="0"/>
                <a:cs typeface="Arial" panose="020B0604020202020204" pitchFamily="34" charset="0"/>
              </a:rPr>
              <a:t>21 </a:t>
            </a:r>
            <a:r>
              <a:rPr lang="en" dirty="0">
                <a:cs typeface="B Nazanin" panose="00000400000000000000" pitchFamily="2" charset="-78"/>
              </a:rPr>
              <a:t>- B,</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2 </a:t>
            </a:r>
            <a:r>
              <a:rPr lang="en" dirty="0">
                <a:latin typeface="Calibri" panose="020F0502020204030204" pitchFamily="34" charset="0"/>
                <a:cs typeface="B Nazanin" panose="00000400000000000000" pitchFamily="2" charset="-78"/>
              </a:rPr>
              <a:t>( import , fixed quality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D </a:t>
            </a:r>
            <a:r>
              <a:rPr lang="en" baseline="-25000" dirty="0">
                <a:latin typeface="Calibri" panose="020F0502020204030204" pitchFamily="34" charset="0"/>
                <a:ea typeface="Calibri" panose="020F0502020204030204" pitchFamily="34" charset="0"/>
                <a:cs typeface="Arial" panose="020B0604020202020204" pitchFamily="34" charset="0"/>
              </a:rPr>
              <a:t>12 </a:t>
            </a:r>
            <a:r>
              <a:rPr lang="en" dirty="0">
                <a:cs typeface="B Nazanin" panose="00000400000000000000" pitchFamily="2" charset="-78"/>
              </a:rPr>
              <a:t>,</a:t>
            </a:r>
            <a:r>
              <a:rPr lang="en" dirty="0">
                <a:latin typeface="Calibri" panose="020F0502020204030204" pitchFamily="34" charset="0"/>
                <a:cs typeface="B Nazanin" panose="00000400000000000000" pitchFamily="2" charset="-78"/>
              </a:rPr>
              <a:t> </a:t>
            </a:r>
            <a:r>
              <a:rPr lang="en" dirty="0">
                <a:latin typeface="Calibri" panose="020F0502020204030204" pitchFamily="34" charset="0"/>
                <a:ea typeface="Calibri" panose="020F0502020204030204" pitchFamily="34" charset="0"/>
                <a:cs typeface="Arial" panose="020B0604020202020204" pitchFamily="34" charset="0"/>
              </a:rPr>
              <a:t>u </a:t>
            </a:r>
            <a:r>
              <a:rPr lang="en" baseline="-25000" dirty="0">
                <a:latin typeface="Calibri" panose="020F0502020204030204" pitchFamily="34" charset="0"/>
                <a:ea typeface="Calibri" panose="020F0502020204030204" pitchFamily="34" charset="0"/>
                <a:cs typeface="Arial" panose="020B0604020202020204" pitchFamily="34" charset="0"/>
              </a:rPr>
              <a:t>2 </a:t>
            </a:r>
            <a:r>
              <a:rPr lang="en" dirty="0">
                <a:latin typeface="Calibri" panose="020F0502020204030204" pitchFamily="34" charset="0"/>
                <a:cs typeface="B Nazanin" panose="00000400000000000000" pitchFamily="2" charset="-78"/>
              </a:rPr>
              <a:t>( import ban , fixed quality )</a:t>
            </a:r>
            <a:r>
              <a:rPr lang="en" dirty="0">
                <a:cs typeface="B Nazanin" panose="00000400000000000000" pitchFamily="2" charset="-78"/>
              </a:rPr>
              <a:t> = </a:t>
            </a:r>
            <a:r>
              <a:rPr lang="en" dirty="0">
                <a:latin typeface="Calibri" panose="020F0502020204030204" pitchFamily="34" charset="0"/>
                <a:ea typeface="Calibri" panose="020F0502020204030204" pitchFamily="34" charset="0"/>
                <a:cs typeface="Arial" panose="020B0604020202020204" pitchFamily="34" charset="0"/>
              </a:rPr>
              <a:t>D </a:t>
            </a:r>
            <a:r>
              <a:rPr lang="en" baseline="-25000" dirty="0">
                <a:latin typeface="Calibri" panose="020F0502020204030204" pitchFamily="34" charset="0"/>
                <a:ea typeface="Calibri" panose="020F0502020204030204" pitchFamily="34" charset="0"/>
                <a:cs typeface="Arial" panose="020B0604020202020204" pitchFamily="34" charset="0"/>
              </a:rPr>
              <a:t>22</a:t>
            </a:r>
            <a:endParaRPr lang="fa-IR" dirty="0">
              <a:latin typeface="Calibri" panose="020F0502020204030204" pitchFamily="34" charset="0"/>
              <a:ea typeface="Calibri" panose="020F0502020204030204" pitchFamily="34" charset="0"/>
              <a:cs typeface="B Nazanin" panose="00000400000000000000" pitchFamily="2" charset="-78"/>
            </a:endParaRPr>
          </a:p>
          <a:p>
            <a:pPr>
              <a:lnSpc>
                <a:spcPct val="107000"/>
              </a:lnSpc>
              <a:spcAft>
                <a:spcPts val="800"/>
              </a:spcAft>
            </a:pPr>
            <a:endParaRPr lang="fa-IR" dirty="0">
              <a:latin typeface="Calibri" panose="020F0502020204030204" pitchFamily="34" charset="0"/>
              <a:ea typeface="Calibri" panose="020F0502020204030204" pitchFamily="34" charset="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1230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14</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 sz="2400" dirty="0"/>
              <a:t>simultaneous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173801" y="5308443"/>
            <a:ext cx="3646076" cy="646331"/>
          </a:xfrm>
          <a:prstGeom prst="rect">
            <a:avLst/>
          </a:prstGeom>
          <a:noFill/>
        </p:spPr>
        <p:txBody>
          <a:bodyPr wrap="square">
            <a:spAutoFit/>
          </a:bodyPr>
          <a:lstStyle/>
          <a:p>
            <a:pPr algn="r"/>
            <a:r>
              <a:rPr lang="en" dirty="0">
                <a:solidFill>
                  <a:schemeClr val="tx1"/>
                </a:solidFill>
                <a:cs typeface="B Nazanin" panose="00000400000000000000" pitchFamily="2" charset="-78"/>
              </a:rPr>
              <a:t>The most important influencing factors in choosing two players </a:t>
            </a:r>
            <a:r>
              <a:rPr lang="en" dirty="0">
                <a:solidFill>
                  <a:schemeClr val="tx1"/>
                </a:solidFill>
              </a:rPr>
              <a:t>:</a:t>
            </a:r>
          </a:p>
          <a:p>
            <a:pPr algn="ctr"/>
            <a:r>
              <a:rPr lang="en"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 </a:t>
            </a:r>
            <a:r>
              <a:rPr lang="en" dirty="0">
                <a:latin typeface="Calibri" panose="020F0502020204030204" pitchFamily="34" charset="0"/>
                <a:cs typeface="B Nazanin" panose="00000400000000000000" pitchFamily="2" charset="-78"/>
              </a:rPr>
              <a:t>Numerical value of the parliament's desire to increase domestic production </a:t>
            </a:r>
            <a:r>
              <a:rPr lang="en" dirty="0">
                <a:solidFill>
                  <a:srgbClr val="FF0000"/>
                </a:solidFill>
                <a:latin typeface="Calibri" panose="020F0502020204030204" pitchFamily="34" charset="0"/>
                <a:cs typeface="Calibri" panose="020F0502020204030204" pitchFamily="34" charset="0"/>
              </a:rPr>
              <a:t>a </a:t>
            </a:r>
            <a:r>
              <a:rPr lang="en" dirty="0">
                <a:latin typeface="Calibri" panose="020F0502020204030204" pitchFamily="34" charset="0"/>
                <a:cs typeface="B Nazanin" panose="00000400000000000000" pitchFamily="2" charset="-78"/>
              </a:rPr>
              <a:t>reminder</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646331"/>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 </a:t>
            </a:r>
            <a:r>
              <a:rPr lang="en" dirty="0">
                <a:latin typeface="Calibri" panose="020F0502020204030204" pitchFamily="34" charset="0"/>
                <a:cs typeface="B Nazanin" panose="00000400000000000000" pitchFamily="2" charset="-78"/>
              </a:rPr>
              <a:t>Numerical value of the Parliament's shame in exchange for causing losses to the car manufacturer </a:t>
            </a:r>
            <a:r>
              <a:rPr lang="en" dirty="0">
                <a:solidFill>
                  <a:srgbClr val="FF0000"/>
                </a:solidFill>
                <a:latin typeface="Calibri" panose="020F0502020204030204" pitchFamily="34" charset="0"/>
                <a:cs typeface="Calibri" panose="020F0502020204030204" pitchFamily="34" charset="0"/>
              </a:rPr>
              <a:t>s </a:t>
            </a:r>
            <a:r>
              <a:rPr lang="en" dirty="0">
                <a:latin typeface="Calibri" panose="020F0502020204030204" pitchFamily="34" charset="0"/>
                <a:cs typeface="B Nazanin" panose="00000400000000000000" pitchFamily="2" charset="-78"/>
              </a:rPr>
              <a:t>reminder</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 </a:t>
            </a:r>
            <a:r>
              <a:rPr lang="en" dirty="0">
                <a:latin typeface="Calibri" panose="020F0502020204030204" pitchFamily="34" charset="0"/>
                <a:cs typeface="B Nazanin" panose="00000400000000000000" pitchFamily="2" charset="-78"/>
              </a:rPr>
              <a:t>Amount of cost to increase car quality by car manufacturer </a:t>
            </a:r>
            <a:r>
              <a:rPr lang="en" dirty="0">
                <a:solidFill>
                  <a:srgbClr val="FF0000"/>
                </a:solidFill>
                <a:latin typeface="Calibri" panose="020F0502020204030204" pitchFamily="34" charset="0"/>
                <a:cs typeface="Calibri" panose="020F0502020204030204" pitchFamily="34" charset="0"/>
              </a:rPr>
              <a:t>B </a:t>
            </a:r>
            <a:r>
              <a:rPr lang="en" dirty="0">
                <a:latin typeface="Calibri" panose="020F0502020204030204" pitchFamily="34" charset="0"/>
                <a:cs typeface="B Nazanin" panose="00000400000000000000" pitchFamily="2" charset="-78"/>
              </a:rPr>
              <a:t>reminder</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nvGraphicFramePr>
            <p:xfrm>
              <a:off x="1089894" y="1398489"/>
              <a:ext cx="5955896" cy="1920240"/>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algn="ctr"/>
                          <a:r>
                            <a:rPr lang="en" b="1" dirty="0">
                              <a:cs typeface="B Nazanin" panose="00000400000000000000" pitchFamily="2" charset="-78"/>
                            </a:rPr>
                            <a:t>Increase quality</a:t>
                          </a:r>
                          <a:endParaRPr lang="en-US" b="1" dirty="0">
                            <a:cs typeface="B Nazanin" panose="00000400000000000000" pitchFamily="2" charset="-78"/>
                          </a:endParaRPr>
                        </a:p>
                      </a:txBody>
                      <a:tcPr/>
                    </a:tc>
                    <a:tc>
                      <a:txBody>
                        <a:bodyPr/>
                        <a:lstStyle/>
                        <a:p>
                          <a:pPr algn="ctr"/>
                          <a:r>
                            <a:rPr lang="en" dirty="0">
                              <a:cs typeface="B Nazanin" panose="00000400000000000000" pitchFamily="2" charset="-78"/>
                            </a:rPr>
                            <a:t>Consistent quality</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en" dirty="0">
                              <a:cs typeface="B Nazanin" panose="00000400000000000000" pitchFamily="2" charset="-78"/>
                            </a:rPr>
                            <a:t>Importation</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en" dirty="0">
                              <a:cs typeface="B Nazanin" panose="00000400000000000000" pitchFamily="2" charset="-78"/>
                            </a:rPr>
                            <a:t>Import ban</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extLst>
                  <p:ext uri="{D42A27DB-BD31-4B8C-83A1-F6EECF244321}">
                    <p14:modId xmlns:p14="http://schemas.microsoft.com/office/powerpoint/2010/main" val="1318269123"/>
                  </p:ext>
                </p:extLst>
              </p:nvPr>
            </p:nvGraphicFramePr>
            <p:xfrm>
              <a:off x="1089894" y="1398489"/>
              <a:ext cx="5955896" cy="1610919"/>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xmlns:a="http://schemas.openxmlformats.org/drawingml/2006/main" algn="ctr"/>
                          <a:r xmlns:a="http://schemas.openxmlformats.org/drawingml/2006/main">
                            <a:rPr lang="en" b="1" dirty="0">
                              <a:cs typeface="B Nazanin" panose="00000400000000000000" pitchFamily="2" charset="-78"/>
                            </a:rPr>
                            <a:t>Increase quality</a:t>
                          </a:r>
                          <a:endParaRPr xmlns:a="http://schemas.openxmlformats.org/drawingml/2006/main" lang="en-US" b="1" dirty="0">
                            <a:cs typeface="B Nazanin" panose="00000400000000000000" pitchFamily="2" charset="-78"/>
                          </a:endParaRPr>
                        </a:p>
                      </a:txBody>
                      <a:tcPr/>
                    </a:tc>
                    <a:tc>
                      <a:txBody>
                        <a:bodyPr/>
                        <a:lstStyle/>
                        <a:p>
                          <a:pPr xmlns:a="http://schemas.openxmlformats.org/drawingml/2006/main" algn="ctr"/>
                          <a:r xmlns:a="http://schemas.openxmlformats.org/drawingml/2006/main">
                            <a:rPr lang="en" dirty="0">
                              <a:cs typeface="B Nazanin" panose="00000400000000000000" pitchFamily="2" charset="-78"/>
                            </a:rPr>
                            <a:t>Consistent quality</a:t>
                          </a:r>
                          <a:endParaRPr xmlns:a="http://schemas.openxmlformats.org/drawingml/2006/main"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Importation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2"/>
                          <a:stretch>
                            <a:fillRect l="-36634" t="-66337" r="-58020" b="-100990"/>
                          </a:stretch>
                        </a:blipFill>
                      </a:tcPr>
                    </a:tc>
                    <a:tc>
                      <a:txBody>
                        <a:bodyPr/>
                        <a:lstStyle/>
                        <a:p>
                          <a:endParaRPr lang="en-US"/>
                        </a:p>
                      </a:txBody>
                      <a:tcPr>
                        <a:blipFill>
                          <a:blip r:embed="rId2"/>
                          <a:stretch>
                            <a:fillRect l="-238754" t="-66337" r="-1384" b="-100990"/>
                          </a:stretch>
                        </a:blipFill>
                      </a:tcPr>
                    </a:tc>
                    <a:extLst>
                      <a:ext uri="{0D108BD9-81ED-4DB2-BD59-A6C34878D82A}">
                        <a16:rowId xmlns:a16="http://schemas.microsoft.com/office/drawing/2014/main" val="1577870215"/>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 ban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2"/>
                          <a:stretch>
                            <a:fillRect l="-36634" t="-168000" r="-58020" b="-2000"/>
                          </a:stretch>
                        </a:blipFill>
                      </a:tcPr>
                    </a:tc>
                    <a:tc>
                      <a:txBody>
                        <a:bodyPr/>
                        <a:lstStyle/>
                        <a:p>
                          <a:endParaRPr lang="en-US"/>
                        </a:p>
                      </a:txBody>
                      <a:tcPr>
                        <a:blipFill>
                          <a:blip r:embed="rId2"/>
                          <a:stretch>
                            <a:fillRect l="-238754" t="-168000" r="-1384" b="-2000"/>
                          </a:stretch>
                        </a:blipFill>
                      </a:tcPr>
                    </a:tc>
                    <a:extLst>
                      <a:ext uri="{0D108BD9-81ED-4DB2-BD59-A6C34878D82A}">
                        <a16:rowId xmlns:a16="http://schemas.microsoft.com/office/drawing/2014/main" val="2612903081"/>
                      </a:ext>
                    </a:extLst>
                  </a:tr>
                </a:tbl>
              </a:graphicData>
            </a:graphic>
          </p:graphicFrame>
        </mc:Fallback>
      </mc:AlternateContent>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en" dirty="0">
                <a:cs typeface="B Nazanin" panose="00000400000000000000" pitchFamily="2" charset="-78"/>
              </a:rPr>
              <a:t>Display the matrix form of the game</a:t>
            </a:r>
            <a:endParaRPr lang="en-US" dirty="0">
              <a:cs typeface="B Nazanin" panose="00000400000000000000" pitchFamily="2" charset="-78"/>
            </a:endParaRPr>
          </a:p>
        </p:txBody>
      </p:sp>
      <p:sp>
        <p:nvSpPr>
          <p:cNvPr id="14" name="Text Box 2">
            <a:extLst>
              <a:ext uri="{FF2B5EF4-FFF2-40B4-BE49-F238E27FC236}">
                <a16:creationId xmlns:a16="http://schemas.microsoft.com/office/drawing/2014/main" id="{9335EDEF-F74C-4DE1-A3E6-9DC4F6A4FC80}"/>
              </a:ext>
            </a:extLst>
          </p:cNvPr>
          <p:cNvSpPr txBox="1">
            <a:spLocks noChangeArrowheads="1"/>
          </p:cNvSpPr>
          <p:nvPr/>
        </p:nvSpPr>
        <p:spPr bwMode="auto">
          <a:xfrm>
            <a:off x="76434" y="2216880"/>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 dirty="0">
                <a:latin typeface="Calibri" panose="020F0502020204030204" pitchFamily="34" charset="0"/>
                <a:ea typeface="Calibri" panose="020F0502020204030204" pitchFamily="34" charset="0"/>
                <a:cs typeface="B Nazanin" panose="00000400000000000000" pitchFamily="2" charset="-78"/>
              </a:rPr>
              <a:t>Assembly</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15" name="Text Box 2">
            <a:extLst>
              <a:ext uri="{FF2B5EF4-FFF2-40B4-BE49-F238E27FC236}">
                <a16:creationId xmlns:a16="http://schemas.microsoft.com/office/drawing/2014/main" id="{4B45AF73-D3D0-4CA3-B426-75AD1A4B6014}"/>
              </a:ext>
            </a:extLst>
          </p:cNvPr>
          <p:cNvSpPr txBox="1">
            <a:spLocks noChangeArrowheads="1"/>
          </p:cNvSpPr>
          <p:nvPr/>
        </p:nvSpPr>
        <p:spPr bwMode="auto">
          <a:xfrm>
            <a:off x="3561112" y="1017414"/>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 dirty="0">
                <a:latin typeface="Calibri" panose="020F0502020204030204" pitchFamily="34" charset="0"/>
                <a:ea typeface="Calibri" panose="020F0502020204030204" pitchFamily="34" charset="0"/>
                <a:cs typeface="B Nazanin" panose="00000400000000000000" pitchFamily="2" charset="-78"/>
              </a:rPr>
              <a:t>car maker</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TextBox 5">
            <a:extLst>
              <a:ext uri="{FF2B5EF4-FFF2-40B4-BE49-F238E27FC236}">
                <a16:creationId xmlns:a16="http://schemas.microsoft.com/office/drawing/2014/main" id="{B9C5BD4D-AA0F-42C7-8C1A-3225C92E13A4}"/>
              </a:ext>
            </a:extLst>
          </p:cNvPr>
          <p:cNvSpPr txBox="1"/>
          <p:nvPr/>
        </p:nvSpPr>
        <p:spPr>
          <a:xfrm>
            <a:off x="2919195" y="1067237"/>
            <a:ext cx="230820" cy="369332"/>
          </a:xfrm>
          <a:prstGeom prst="rect">
            <a:avLst/>
          </a:prstGeom>
          <a:noFill/>
        </p:spPr>
        <p:txBody>
          <a:bodyPr wrap="square" rtlCol="0">
            <a:spAutoFit/>
          </a:bodyPr>
          <a:lstStyle/>
          <a:p>
            <a:r>
              <a:rPr lang="en" dirty="0">
                <a:solidFill>
                  <a:srgbClr val="FF0000"/>
                </a:solidFill>
              </a:rPr>
              <a:t>q</a:t>
            </a:r>
          </a:p>
        </p:txBody>
      </p:sp>
      <p:sp>
        <p:nvSpPr>
          <p:cNvPr id="17" name="TextBox 16">
            <a:extLst>
              <a:ext uri="{FF2B5EF4-FFF2-40B4-BE49-F238E27FC236}">
                <a16:creationId xmlns:a16="http://schemas.microsoft.com/office/drawing/2014/main" id="{3F71273E-7620-4717-991A-2BC5243574C3}"/>
              </a:ext>
            </a:extLst>
          </p:cNvPr>
          <p:cNvSpPr txBox="1"/>
          <p:nvPr/>
        </p:nvSpPr>
        <p:spPr>
          <a:xfrm>
            <a:off x="5767950" y="1013906"/>
            <a:ext cx="608991" cy="369332"/>
          </a:xfrm>
          <a:prstGeom prst="rect">
            <a:avLst/>
          </a:prstGeom>
          <a:noFill/>
        </p:spPr>
        <p:txBody>
          <a:bodyPr wrap="square" rtlCol="0">
            <a:spAutoFit/>
          </a:bodyPr>
          <a:lstStyle/>
          <a:p>
            <a:r>
              <a:rPr lang="en" dirty="0">
                <a:solidFill>
                  <a:srgbClr val="FF0000"/>
                </a:solidFill>
              </a:rPr>
              <a:t>1 - q</a:t>
            </a:r>
          </a:p>
        </p:txBody>
      </p:sp>
      <p:sp>
        <p:nvSpPr>
          <p:cNvPr id="19" name="TextBox 18">
            <a:extLst>
              <a:ext uri="{FF2B5EF4-FFF2-40B4-BE49-F238E27FC236}">
                <a16:creationId xmlns:a16="http://schemas.microsoft.com/office/drawing/2014/main" id="{E8EEE67C-B6FB-49C5-BC4D-D386870B8B8E}"/>
              </a:ext>
            </a:extLst>
          </p:cNvPr>
          <p:cNvSpPr txBox="1"/>
          <p:nvPr/>
        </p:nvSpPr>
        <p:spPr>
          <a:xfrm>
            <a:off x="829628" y="1791972"/>
            <a:ext cx="230820" cy="369332"/>
          </a:xfrm>
          <a:prstGeom prst="rect">
            <a:avLst/>
          </a:prstGeom>
          <a:noFill/>
        </p:spPr>
        <p:txBody>
          <a:bodyPr wrap="square" rtlCol="0">
            <a:spAutoFit/>
          </a:bodyPr>
          <a:lstStyle/>
          <a:p>
            <a:r>
              <a:rPr lang="en" dirty="0">
                <a:solidFill>
                  <a:srgbClr val="FF0000"/>
                </a:solidFill>
              </a:rPr>
              <a:t>p</a:t>
            </a:r>
          </a:p>
        </p:txBody>
      </p:sp>
      <p:sp>
        <p:nvSpPr>
          <p:cNvPr id="24" name="TextBox 23">
            <a:extLst>
              <a:ext uri="{FF2B5EF4-FFF2-40B4-BE49-F238E27FC236}">
                <a16:creationId xmlns:a16="http://schemas.microsoft.com/office/drawing/2014/main" id="{6E33CF55-D03B-410C-841B-B9A0CFD526F1}"/>
              </a:ext>
            </a:extLst>
          </p:cNvPr>
          <p:cNvSpPr txBox="1"/>
          <p:nvPr/>
        </p:nvSpPr>
        <p:spPr>
          <a:xfrm>
            <a:off x="600550" y="2563128"/>
            <a:ext cx="609034" cy="369332"/>
          </a:xfrm>
          <a:prstGeom prst="rect">
            <a:avLst/>
          </a:prstGeom>
          <a:noFill/>
        </p:spPr>
        <p:txBody>
          <a:bodyPr wrap="square" rtlCol="0">
            <a:spAutoFit/>
          </a:bodyPr>
          <a:lstStyle/>
          <a:p>
            <a:r>
              <a:rPr lang="en" dirty="0">
                <a:solidFill>
                  <a:srgbClr val="FF0000"/>
                </a:solidFill>
              </a:rPr>
              <a:t>1 - p</a:t>
            </a:r>
          </a:p>
        </p:txBody>
      </p:sp>
      <p:sp>
        <p:nvSpPr>
          <p:cNvPr id="25" name="TextBox 24">
            <a:extLst>
              <a:ext uri="{FF2B5EF4-FFF2-40B4-BE49-F238E27FC236}">
                <a16:creationId xmlns:a16="http://schemas.microsoft.com/office/drawing/2014/main" id="{77F5A95D-FBC0-4511-BDA1-057E920ADF37}"/>
              </a:ext>
            </a:extLst>
          </p:cNvPr>
          <p:cNvSpPr txBox="1"/>
          <p:nvPr/>
        </p:nvSpPr>
        <p:spPr>
          <a:xfrm>
            <a:off x="4190036" y="3176696"/>
            <a:ext cx="7629842" cy="400110"/>
          </a:xfrm>
          <a:prstGeom prst="rect">
            <a:avLst/>
          </a:prstGeom>
          <a:noFill/>
        </p:spPr>
        <p:txBody>
          <a:bodyPr wrap="square">
            <a:spAutoFit/>
          </a:bodyPr>
          <a:lstStyle/>
          <a:p>
            <a:pPr algn="r" rtl="1"/>
            <a:r>
              <a:rPr lang="en" sz="1800" dirty="0">
                <a:solidFill>
                  <a:srgbClr val="FF0000"/>
                </a:solidFill>
                <a:cs typeface="B Nazanin" panose="00000400000000000000" pitchFamily="2" charset="-78"/>
              </a:rPr>
              <a:t>Note 1:</a:t>
            </a:r>
            <a:r>
              <a:rPr lang="en" sz="2000" dirty="0">
                <a:solidFill>
                  <a:srgbClr val="FF0000"/>
                </a:solidFill>
                <a:cs typeface="B Nazanin" panose="00000400000000000000" pitchFamily="2" charset="-78"/>
              </a:rPr>
              <a:t> </a:t>
            </a:r>
            <a:r>
              <a:rPr lang="en" sz="1800" dirty="0">
                <a:cs typeface="B Nazanin" panose="00000400000000000000" pitchFamily="2" charset="-78"/>
              </a:rPr>
              <a:t>In this form, decisions between </a:t>
            </a:r>
            <a:r>
              <a:rPr lang="en" dirty="0">
                <a:cs typeface="B Nazanin" panose="00000400000000000000" pitchFamily="2" charset="-78"/>
              </a:rPr>
              <a:t>the parliament </a:t>
            </a:r>
            <a:r>
              <a:rPr lang="en" sz="1800" dirty="0">
                <a:cs typeface="B Nazanin" panose="00000400000000000000" pitchFamily="2" charset="-78"/>
              </a:rPr>
              <a:t>and the car manufacturer are made simultaneously.</a:t>
            </a:r>
          </a:p>
        </p:txBody>
      </p:sp>
      <p:sp>
        <p:nvSpPr>
          <p:cNvPr id="26" name="TextBox 25">
            <a:extLst>
              <a:ext uri="{FF2B5EF4-FFF2-40B4-BE49-F238E27FC236}">
                <a16:creationId xmlns:a16="http://schemas.microsoft.com/office/drawing/2014/main" id="{A08AD45B-FF74-4558-BF6B-D99BA943D51C}"/>
              </a:ext>
            </a:extLst>
          </p:cNvPr>
          <p:cNvSpPr txBox="1"/>
          <p:nvPr/>
        </p:nvSpPr>
        <p:spPr>
          <a:xfrm>
            <a:off x="5694285" y="3818093"/>
            <a:ext cx="6125592" cy="646331"/>
          </a:xfrm>
          <a:prstGeom prst="rect">
            <a:avLst/>
          </a:prstGeom>
          <a:noFill/>
        </p:spPr>
        <p:txBody>
          <a:bodyPr wrap="square">
            <a:spAutoFit/>
          </a:bodyPr>
          <a:lstStyle/>
          <a:p>
            <a:pPr algn="r" rtl="1"/>
            <a:r>
              <a:rPr lang="en" sz="1800" dirty="0">
                <a:solidFill>
                  <a:srgbClr val="FF0000"/>
                </a:solidFill>
                <a:cs typeface="B Nazanin" panose="00000400000000000000" pitchFamily="2" charset="-78"/>
              </a:rPr>
              <a:t>Note 2: </a:t>
            </a:r>
            <a:r>
              <a:rPr lang="en" sz="1800" dirty="0">
                <a:cs typeface="B Nazanin" panose="00000400000000000000" pitchFamily="2" charset="-78"/>
              </a:rPr>
              <a:t>The first number represents the decision of the parliament and the second number represents the decision of the car manufacturer.</a:t>
            </a:r>
          </a:p>
        </p:txBody>
      </p:sp>
    </p:spTree>
    <p:extLst>
      <p:ext uri="{BB962C8B-B14F-4D97-AF65-F5344CB8AC3E}">
        <p14:creationId xmlns:p14="http://schemas.microsoft.com/office/powerpoint/2010/main" val="127248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15</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55241" y="457199"/>
            <a:ext cx="4135974" cy="968188"/>
          </a:xfrm>
        </p:spPr>
        <p:txBody>
          <a:bodyPr/>
          <a:lstStyle/>
          <a:p>
            <a:r>
              <a:rPr lang="en"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1800" b="1" dirty="0">
                <a:solidFill>
                  <a:schemeClr val="tx1"/>
                </a:solidFill>
                <a:cs typeface="B Nazanin" panose="00000400000000000000" pitchFamily="2" charset="-78"/>
              </a:rPr>
              <a:t>Nash equilibria of the game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2862322"/>
              </a:xfrm>
              <a:prstGeom prst="rect">
                <a:avLst/>
              </a:prstGeom>
              <a:noFill/>
            </p:spPr>
            <p:txBody>
              <a:bodyPr wrap="square">
                <a:spAutoFit/>
              </a:bodyPr>
              <a:lstStyle/>
              <a:p>
                <a:pPr rtl="1"/>
                <a:r>
                  <a:rPr lang="en" sz="1800" dirty="0">
                    <a:cs typeface="B Nazanin" panose="00000400000000000000" pitchFamily="2" charset="-78"/>
                  </a:rPr>
                  <a:t>First, we assume that </a:t>
                </a:r>
                <a14:m>
                  <m:oMath xmlns:m="http://schemas.openxmlformats.org/officeDocument/2006/math">
                    <m:r>
                      <a:rPr lang="en-US" sz="1800" i="1" dirty="0" smtClean="0">
                        <a:solidFill>
                          <a:srgbClr val="FF0000"/>
                        </a:solidFill>
                        <a:latin typeface="Cambria Math" panose="02040503050406030204" pitchFamily="18" charset="0"/>
                        <a:cs typeface="B Nazanin" panose="00000400000000000000" pitchFamily="2" charset="-78"/>
                      </a:rPr>
                      <m:t>𝑠</m:t>
                    </m:r>
                  </m:oMath>
                </a14:m>
                <a:r>
                  <a:rPr lang="en" sz="1800" dirty="0">
                    <a:cs typeface="B Nazanin" panose="00000400000000000000" pitchFamily="2" charset="-78"/>
                  </a:rPr>
                  <a:t>it has its lowest value. In this case, the "import" strategy is a dominant strategy for the parliament.</a:t>
                </a:r>
              </a:p>
              <a:p>
                <a:pPr rtl="1"/>
                <a:endParaRPr lang="fa-IR" sz="1800" dirty="0">
                  <a:cs typeface="B Nazanin" panose="00000400000000000000" pitchFamily="2" charset="-78"/>
                </a:endParaRPr>
              </a:p>
              <a:p>
                <a:pPr rtl="1"/>
                <a:r>
                  <a:rPr lang="en" sz="1800" dirty="0">
                    <a:solidFill>
                      <a:srgbClr val="FF0000"/>
                    </a:solidFill>
                    <a:cs typeface="B Nazanin" panose="00000400000000000000" pitchFamily="2" charset="-78"/>
                  </a:rPr>
                  <a:t>First case: </a:t>
                </a:r>
                <a:r>
                  <a:rPr lang="en" sz="1800" dirty="0">
                    <a:cs typeface="B Nazanin" panose="00000400000000000000" pitchFamily="2" charset="-78"/>
                  </a:rPr>
                  <a:t>If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2</m:t>
                        </m:r>
                      </m:sub>
                    </m:sSub>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oMath>
                </a14:m>
                <a:r>
                  <a:rPr lang="en" sz="1800" dirty="0">
                    <a:cs typeface="B Nazanin" panose="00000400000000000000" pitchFamily="2" charset="-78"/>
                  </a:rPr>
                  <a:t>, then the best answer For the carmaker, when the assembly chooses "imports", it is to keep the quality constant. So </a:t>
                </a:r>
                <a:r>
                  <a:rPr lang="en" dirty="0">
                    <a:latin typeface="Calibri" panose="020F0502020204030204" pitchFamily="34" charset="0"/>
                    <a:ea typeface="Calibri" panose="020F0502020204030204" pitchFamily="34" charset="0"/>
                    <a:cs typeface="B Nazanin" panose="00000400000000000000" pitchFamily="2" charset="-78"/>
                  </a:rPr>
                  <a:t>(fixed quality , imports), it is a Nash equilibrium.</a:t>
                </a:r>
              </a:p>
              <a:p>
                <a:pPr rtl="1"/>
                <a:endParaRPr lang="fa-IR" sz="1800" dirty="0">
                  <a:solidFill>
                    <a:srgbClr val="FF0000"/>
                  </a:solidFill>
                  <a:latin typeface="Calibri" panose="020F0502020204030204" pitchFamily="34" charset="0"/>
                  <a:cs typeface="B Nazanin" panose="00000400000000000000" pitchFamily="2" charset="-78"/>
                </a:endParaRPr>
              </a:p>
              <a:p>
                <a:pPr rtl="1"/>
                <a:r>
                  <a:rPr lang="en" dirty="0">
                    <a:solidFill>
                      <a:srgbClr val="FF0000"/>
                    </a:solidFill>
                    <a:latin typeface="Calibri" panose="020F0502020204030204" pitchFamily="34" charset="0"/>
                    <a:cs typeface="B Nazanin" panose="00000400000000000000" pitchFamily="2" charset="-78"/>
                  </a:rPr>
                  <a:t>Second case: </a:t>
                </a:r>
                <a:r>
                  <a:rPr lang="en" dirty="0">
                    <a:latin typeface="Calibri" panose="020F0502020204030204" pitchFamily="34" charset="0"/>
                    <a:cs typeface="B Nazanin" panose="00000400000000000000" pitchFamily="2" charset="-78"/>
                  </a:rPr>
                  <a:t>If </a:t>
                </a:r>
                <a14:m>
                  <m:oMath xmlns:m="http://schemas.openxmlformats.org/officeDocument/2006/math">
                    <m:r>
                      <a:rPr lang="fa-IR" i="1">
                        <a:latin typeface="Cambria Math" panose="02040503050406030204" pitchFamily="18" charset="0"/>
                      </a:rPr>
                      <m:t>𝐵</m:t>
                    </m:r>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oMath>
                </a14:m>
                <a:r>
                  <a:rPr lang="en" dirty="0">
                    <a:cs typeface="B Nazanin" panose="00000400000000000000" pitchFamily="2" charset="-78"/>
                  </a:rPr>
                  <a:t>, then the best answer For the car manufacturer, when the parliament chooses "imports", it is "increasing quality". So </a:t>
                </a:r>
                <a:r>
                  <a:rPr lang="en" dirty="0">
                    <a:latin typeface="Calibri" panose="020F0502020204030204" pitchFamily="34" charset="0"/>
                    <a:ea typeface="Calibri" panose="020F0502020204030204" pitchFamily="34" charset="0"/>
                    <a:cs typeface="B Nazanin" panose="00000400000000000000" pitchFamily="2" charset="-78"/>
                  </a:rPr>
                  <a:t>(increasing quality , imports), it is a Nash equilibrium.</a:t>
                </a:r>
              </a:p>
            </p:txBody>
          </p:sp>
        </mc:Choice>
        <mc:Fallback>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2862322"/>
              </a:xfrm>
              <a:prstGeom prst="rect">
                <a:avLst/>
              </a:prstGeom>
              <a:blipFill>
                <a:blip r:embed="rId2"/>
                <a:stretch>
                  <a:fillRect l="-693" t="-1064" r="-1126" b="-2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9202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en" b="1" dirty="0">
                              <a:cs typeface="B Nazanin" panose="00000400000000000000" pitchFamily="2" charset="-78"/>
                            </a:rPr>
                            <a:t>Increase quality</a:t>
                          </a:r>
                          <a:endParaRPr lang="en-US" b="1" dirty="0">
                            <a:cs typeface="B Nazanin" panose="00000400000000000000" pitchFamily="2" charset="-78"/>
                          </a:endParaRPr>
                        </a:p>
                      </a:txBody>
                      <a:tcPr/>
                    </a:tc>
                    <a:tc>
                      <a:txBody>
                        <a:bodyPr/>
                        <a:lstStyle/>
                        <a:p>
                          <a:pPr algn="ctr"/>
                          <a:r>
                            <a:rPr lang="en" dirty="0">
                              <a:cs typeface="B Nazanin" panose="00000400000000000000" pitchFamily="2" charset="-78"/>
                            </a:rPr>
                            <a:t>Consistent quality</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en" dirty="0">
                              <a:cs typeface="B Nazanin" panose="00000400000000000000" pitchFamily="2" charset="-78"/>
                            </a:rPr>
                            <a:t>Importation</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b="0" i="1" smtClean="0">
                                        <a:solidFill>
                                          <a:schemeClr val="tx1"/>
                                        </a:solidFill>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en" dirty="0">
                              <a:cs typeface="B Nazanin" panose="00000400000000000000" pitchFamily="2" charset="-78"/>
                            </a:rPr>
                            <a:t>Import ban</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3724899989"/>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xmlns:a="http://schemas.openxmlformats.org/drawingml/2006/main" algn="ctr"/>
                          <a:r xmlns:a="http://schemas.openxmlformats.org/drawingml/2006/main">
                            <a:rPr lang="en" b="1" dirty="0">
                              <a:cs typeface="B Nazanin" panose="00000400000000000000" pitchFamily="2" charset="-78"/>
                            </a:rPr>
                            <a:t>Increase quality</a:t>
                          </a:r>
                          <a:endParaRPr xmlns:a="http://schemas.openxmlformats.org/drawingml/2006/main" lang="en-US" b="1" dirty="0">
                            <a:cs typeface="B Nazanin" panose="00000400000000000000" pitchFamily="2" charset="-78"/>
                          </a:endParaRPr>
                        </a:p>
                      </a:txBody>
                      <a:tcPr/>
                    </a:tc>
                    <a:tc>
                      <a:txBody>
                        <a:bodyPr/>
                        <a:lstStyle/>
                        <a:p>
                          <a:pPr xmlns:a="http://schemas.openxmlformats.org/drawingml/2006/main" algn="ctr"/>
                          <a:r xmlns:a="http://schemas.openxmlformats.org/drawingml/2006/main">
                            <a:rPr lang="en" dirty="0">
                              <a:cs typeface="B Nazanin" panose="00000400000000000000" pitchFamily="2" charset="-78"/>
                            </a:rPr>
                            <a:t>Consistent quality</a:t>
                          </a:r>
                          <a:endParaRPr xmlns:a="http://schemas.openxmlformats.org/drawingml/2006/main"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Importation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xmlns:a="http://schemas.openxmlformats.org/drawingml/2006/main" algn="ctr"/>
                          <a:r xmlns:a="http://schemas.openxmlformats.org/drawingml/2006/main">
                            <a:rPr lang="en" dirty="0">
                              <a:cs typeface="B Nazanin" panose="00000400000000000000" pitchFamily="2" charset="-78"/>
                            </a:rPr>
                            <a:t>Import ban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spTree>
    <p:extLst>
      <p:ext uri="{BB962C8B-B14F-4D97-AF65-F5344CB8AC3E}">
        <p14:creationId xmlns:p14="http://schemas.microsoft.com/office/powerpoint/2010/main" val="235100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16</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585185" cy="968188"/>
          </a:xfrm>
        </p:spPr>
        <p:txBody>
          <a:bodyPr/>
          <a:lstStyle/>
          <a:p>
            <a:r>
              <a:rPr lang="en"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1800" b="1" dirty="0">
                <a:solidFill>
                  <a:schemeClr val="tx1"/>
                </a:solidFill>
                <a:cs typeface="B Nazanin" panose="00000400000000000000" pitchFamily="2" charset="-78"/>
              </a:rPr>
              <a:t>Nash equilibria of the game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3139321"/>
              </a:xfrm>
              <a:prstGeom prst="rect">
                <a:avLst/>
              </a:prstGeom>
              <a:noFill/>
            </p:spPr>
            <p:txBody>
              <a:bodyPr wrap="square">
                <a:spAutoFit/>
              </a:bodyPr>
              <a:lstStyle/>
              <a:p>
                <a:pPr rtl="1"/>
                <a:r>
                  <a:rPr lang="en" sz="1800" dirty="0">
                    <a:cs typeface="B Nazanin" panose="00000400000000000000" pitchFamily="2" charset="-78"/>
                  </a:rPr>
                  <a:t>Now we change the value of s :</a:t>
                </a:r>
              </a:p>
              <a:p>
                <a:pPr rtl="1"/>
                <a:endParaRPr lang="fa-IR" sz="1800" dirty="0">
                  <a:cs typeface="B Nazanin" panose="00000400000000000000" pitchFamily="2" charset="-78"/>
                </a:endParaRPr>
              </a:p>
              <a:p>
                <a:pPr rtl="1"/>
                <a:r>
                  <a:rPr lang="en" sz="1800" dirty="0">
                    <a:solidFill>
                      <a:srgbClr val="FF0000"/>
                    </a:solidFill>
                    <a:cs typeface="B Nazanin" panose="00000400000000000000" pitchFamily="2" charset="-78"/>
                  </a:rPr>
                  <a:t>First case: </a:t>
                </a:r>
                <a:r>
                  <a:rPr lang="en" sz="1800" dirty="0">
                    <a:cs typeface="B Nazanin" panose="00000400000000000000" pitchFamily="2" charset="-78"/>
                  </a:rPr>
                  <a:t>If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en-US" sz="1800" b="0" i="1" smtClean="0">
                        <a:latin typeface="Cambria Math" panose="02040503050406030204" pitchFamily="18" charset="0"/>
                        <a:cs typeface="B Nazanin" panose="00000400000000000000" pitchFamily="2" charset="-78"/>
                      </a:rPr>
                      <m:t>&lt;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en" dirty="0">
                    <a:latin typeface="Calibri" panose="020F0502020204030204" pitchFamily="34" charset="0"/>
                    <a:ea typeface="Calibri" panose="020F0502020204030204" pitchFamily="34" charset="0"/>
                    <a:cs typeface="B Nazanin" panose="00000400000000000000" pitchFamily="2" charset="-78"/>
                  </a:rPr>
                  <a:t>, then again "imports" is a dominant strategy for the parliament. So when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r>
                      <a:rPr lang="fa-IR">
                        <a:latin typeface="Cambria Math" panose="02040503050406030204" pitchFamily="18" charset="0"/>
                      </a:rPr>
                      <m:t>&lt;</m:t>
                    </m:r>
                    <m:r>
                      <a:rPr lang="fa-IR" i="1">
                        <a:latin typeface="Cambria Math" panose="02040503050406030204" pitchFamily="18" charset="0"/>
                      </a:rPr>
                      <m:t>𝐵</m:t>
                    </m:r>
                  </m:oMath>
                </a14:m>
                <a:r>
                  <a:rPr lang="en" dirty="0">
                    <a:latin typeface="Calibri" panose="020F0502020204030204" pitchFamily="34" charset="0"/>
                    <a:ea typeface="Calibri" panose="020F0502020204030204" pitchFamily="34" charset="0"/>
                    <a:cs typeface="B Nazanin" panose="00000400000000000000" pitchFamily="2" charset="-78"/>
                  </a:rPr>
                  <a:t>(constant quality , imports) is a Nash equilibrium and if  </a:t>
                </a:r>
                <a14:m>
                  <m:oMath xmlns:m="http://schemas.openxmlformats.org/officeDocument/2006/math">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en" dirty="0">
                    <a:latin typeface="Calibri" panose="020F0502020204030204" pitchFamily="34" charset="0"/>
                    <a:ea typeface="Calibri" panose="020F0502020204030204" pitchFamily="34" charset="0"/>
                    <a:cs typeface="B Nazanin" panose="00000400000000000000" pitchFamily="2" charset="-78"/>
                  </a:rPr>
                  <a:t>, (increasing quality , imports), is a Nash equilibrium.</a:t>
                </a:r>
              </a:p>
              <a:p>
                <a:pPr rtl="1"/>
                <a:endParaRPr lang="fa-IR" sz="1800" dirty="0">
                  <a:solidFill>
                    <a:srgbClr val="FF0000"/>
                  </a:solidFill>
                  <a:latin typeface="Calibri" panose="020F0502020204030204" pitchFamily="34" charset="0"/>
                  <a:cs typeface="B Nazanin" panose="00000400000000000000" pitchFamily="2" charset="-78"/>
                </a:endParaRPr>
              </a:p>
              <a:p>
                <a:pPr rtl="1"/>
                <a:r>
                  <a:rPr lang="en" dirty="0">
                    <a:solidFill>
                      <a:srgbClr val="FF0000"/>
                    </a:solidFill>
                    <a:latin typeface="Calibri" panose="020F0502020204030204" pitchFamily="34" charset="0"/>
                    <a:cs typeface="B Nazanin" panose="00000400000000000000" pitchFamily="2" charset="-78"/>
                  </a:rPr>
                  <a:t>Second case: </a:t>
                </a:r>
                <a:r>
                  <a:rPr lang="en" dirty="0">
                    <a:latin typeface="Calibri" panose="020F0502020204030204" pitchFamily="34" charset="0"/>
                    <a:cs typeface="B Nazanin" panose="00000400000000000000" pitchFamily="2" charset="-78"/>
                  </a:rPr>
                  <a:t>If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fa-IR" sz="1800" b="0" i="1" smtClean="0">
                        <a:latin typeface="Cambria Math" panose="02040503050406030204" pitchFamily="18" charset="0"/>
                        <a:cs typeface="B Nazanin" panose="00000400000000000000" pitchFamily="2" charset="-78"/>
                      </a:rPr>
                      <m:t>&gt;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en" dirty="0">
                    <a:latin typeface="Calibri" panose="020F0502020204030204" pitchFamily="34" charset="0"/>
                    <a:ea typeface="Calibri" panose="020F0502020204030204" pitchFamily="34" charset="0"/>
                    <a:cs typeface="B Nazanin" panose="00000400000000000000" pitchFamily="2" charset="-78"/>
                  </a:rPr>
                  <a:t>, then </a:t>
                </a:r>
                <a:r>
                  <a:rPr lang="en" dirty="0">
                    <a:cs typeface="B Nazanin" panose="00000400000000000000" pitchFamily="2" charset="-78"/>
                  </a:rPr>
                  <a:t>the best answer For the parliament, when the car manufacturer chooses to "increase the quality", it is an "import ban". So when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𝐵</m:t>
                        </m:r>
                        <m:r>
                          <a:rPr lang="fa-IR" i="1">
                            <a:latin typeface="Cambria Math" panose="02040503050406030204" pitchFamily="18" charset="0"/>
                          </a:rPr>
                          <m:t>&lt;</m:t>
                        </m:r>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en" dirty="0">
                    <a:latin typeface="Calibri" panose="020F0502020204030204" pitchFamily="34" charset="0"/>
                    <a:ea typeface="Calibri" panose="020F0502020204030204" pitchFamily="34" charset="0"/>
                    <a:cs typeface="B Nazanin" panose="00000400000000000000" pitchFamily="2" charset="-78"/>
                  </a:rPr>
                  <a:t>, then (increasing quality , banning imports) is a Nash equilibrium.</a:t>
                </a:r>
              </a:p>
            </p:txBody>
          </p:sp>
        </mc:Choice>
        <mc:Fallback>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3139321"/>
              </a:xfrm>
              <a:prstGeom prst="rect">
                <a:avLst/>
              </a:prstGeom>
              <a:blipFill>
                <a:blip r:embed="rId2"/>
                <a:stretch>
                  <a:fillRect l="-693" t="-971" r="-693" b="-2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9202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en" b="1" dirty="0">
                              <a:cs typeface="B Nazanin" panose="00000400000000000000" pitchFamily="2" charset="-78"/>
                            </a:rPr>
                            <a:t>Increase quality</a:t>
                          </a:r>
                          <a:endParaRPr lang="en-US" b="1" dirty="0">
                            <a:cs typeface="B Nazanin" panose="00000400000000000000" pitchFamily="2" charset="-78"/>
                          </a:endParaRPr>
                        </a:p>
                      </a:txBody>
                      <a:tcPr/>
                    </a:tc>
                    <a:tc>
                      <a:txBody>
                        <a:bodyPr/>
                        <a:lstStyle/>
                        <a:p>
                          <a:pPr algn="ctr"/>
                          <a:r>
                            <a:rPr lang="en" dirty="0">
                              <a:cs typeface="B Nazanin" panose="00000400000000000000" pitchFamily="2" charset="-78"/>
                            </a:rPr>
                            <a:t>Consistent quality</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en" dirty="0">
                              <a:cs typeface="B Nazanin" panose="00000400000000000000" pitchFamily="2" charset="-78"/>
                            </a:rPr>
                            <a:t>Importation</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en" dirty="0">
                              <a:cs typeface="B Nazanin" panose="00000400000000000000" pitchFamily="2" charset="-78"/>
                            </a:rPr>
                            <a:t>Import ban</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4185347435"/>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xmlns:a="http://schemas.openxmlformats.org/drawingml/2006/main" algn="ctr"/>
                          <a:r xmlns:a="http://schemas.openxmlformats.org/drawingml/2006/main">
                            <a:rPr lang="en" b="1" dirty="0">
                              <a:cs typeface="B Nazanin" panose="00000400000000000000" pitchFamily="2" charset="-78"/>
                            </a:rPr>
                            <a:t>Increase quality</a:t>
                          </a:r>
                          <a:endParaRPr xmlns:a="http://schemas.openxmlformats.org/drawingml/2006/main" lang="en-US" b="1" dirty="0">
                            <a:cs typeface="B Nazanin" panose="00000400000000000000" pitchFamily="2" charset="-78"/>
                          </a:endParaRPr>
                        </a:p>
                      </a:txBody>
                      <a:tcPr/>
                    </a:tc>
                    <a:tc>
                      <a:txBody>
                        <a:bodyPr/>
                        <a:lstStyle/>
                        <a:p>
                          <a:pPr xmlns:a="http://schemas.openxmlformats.org/drawingml/2006/main" algn="ctr"/>
                          <a:r xmlns:a="http://schemas.openxmlformats.org/drawingml/2006/main">
                            <a:rPr lang="en" dirty="0">
                              <a:cs typeface="B Nazanin" panose="00000400000000000000" pitchFamily="2" charset="-78"/>
                            </a:rPr>
                            <a:t>Consistent quality</a:t>
                          </a:r>
                          <a:endParaRPr xmlns:a="http://schemas.openxmlformats.org/drawingml/2006/main"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Importation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xmlns:a="http://schemas.openxmlformats.org/drawingml/2006/main" algn="ctr"/>
                          <a:r xmlns:a="http://schemas.openxmlformats.org/drawingml/2006/main">
                            <a:rPr lang="en" dirty="0">
                              <a:cs typeface="B Nazanin" panose="00000400000000000000" pitchFamily="2" charset="-78"/>
                            </a:rPr>
                            <a:t>Import ban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pic>
        <p:nvPicPr>
          <p:cNvPr id="3" name="Picture 2">
            <a:extLst>
              <a:ext uri="{FF2B5EF4-FFF2-40B4-BE49-F238E27FC236}">
                <a16:creationId xmlns:a16="http://schemas.microsoft.com/office/drawing/2014/main" id="{D58E8AA6-AEAC-4BDB-9F78-401DB05DAB2C}"/>
              </a:ext>
            </a:extLst>
          </p:cNvPr>
          <p:cNvPicPr>
            <a:picLocks noChangeAspect="1"/>
          </p:cNvPicPr>
          <p:nvPr/>
        </p:nvPicPr>
        <p:blipFill>
          <a:blip r:embed="rId4"/>
          <a:stretch>
            <a:fillRect/>
          </a:stretch>
        </p:blipFill>
        <p:spPr>
          <a:xfrm>
            <a:off x="143436" y="3523352"/>
            <a:ext cx="4505537" cy="2646415"/>
          </a:xfrm>
          <a:prstGeom prst="rect">
            <a:avLst/>
          </a:prstGeom>
        </p:spPr>
      </p:pic>
    </p:spTree>
    <p:extLst>
      <p:ext uri="{BB962C8B-B14F-4D97-AF65-F5344CB8AC3E}">
        <p14:creationId xmlns:p14="http://schemas.microsoft.com/office/powerpoint/2010/main" val="36570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17</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1800" b="1" dirty="0">
                <a:solidFill>
                  <a:schemeClr val="tx1"/>
                </a:solidFill>
                <a:cs typeface="B Nazanin" panose="00000400000000000000" pitchFamily="2" charset="-78"/>
              </a:rPr>
              <a:t>Mixed Nash equilibrium</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5148094" y="1425388"/>
                <a:ext cx="6900470" cy="646331"/>
              </a:xfrm>
              <a:prstGeom prst="rect">
                <a:avLst/>
              </a:prstGeom>
              <a:noFill/>
            </p:spPr>
            <p:txBody>
              <a:bodyPr wrap="square">
                <a:spAutoFit/>
              </a:bodyPr>
              <a:lstStyle/>
              <a:p>
                <a:pPr algn="r" rtl="1"/>
                <a:r>
                  <a:rPr lang="en" sz="1800" dirty="0">
                    <a:solidFill>
                      <a:srgbClr val="FF0000"/>
                    </a:solidFill>
                    <a:cs typeface="B Nazanin" panose="00000400000000000000" pitchFamily="2" charset="-78"/>
                  </a:rPr>
                  <a:t>Note: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en" sz="1800" dirty="0">
                    <a:cs typeface="B Nazanin" panose="00000400000000000000" pitchFamily="2" charset="-78"/>
                  </a:rPr>
                  <a:t>We consider the probability of the Parliament's willingness to import and the probability of the automaker's willingness to </a:t>
                </a:r>
                <a:endParaRPr lang="fa-IR" sz="1800" b="1" i="1" dirty="0">
                  <a:cs typeface="B Nazanin" panose="00000400000000000000" pitchFamily="2" charset="-78"/>
                </a:endParaRP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5148094" y="1425388"/>
                <a:ext cx="6900470" cy="646331"/>
              </a:xfrm>
              <a:prstGeom prst="rect">
                <a:avLst/>
              </a:prstGeom>
              <a:blipFill>
                <a:blip r:embed="rId2"/>
                <a:stretch>
                  <a:fillRect t="-3774" r="-796" b="-15094"/>
                </a:stretch>
              </a:blipFill>
            </p:spPr>
            <p:txBody>
              <a:bodyPr/>
              <a:lstStyle/>
              <a:p>
                <a:r xmlns:a="http://schemas.openxmlformats.org/drawingml/2006/main">
                  <a:rPr lang="en">
                    <a:noFill/>
                  </a:rPr>
                  <a:t> </a:t>
                </a:r>
              </a:p>
            </p:txBody>
          </p:sp>
        </mc:Fallback>
      </mc:AlternateContent>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9202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en" b="1" dirty="0">
                              <a:cs typeface="B Nazanin" panose="00000400000000000000" pitchFamily="2" charset="-78"/>
                            </a:rPr>
                            <a:t>Increase quality</a:t>
                          </a:r>
                          <a:endParaRPr lang="en-US" b="1" dirty="0">
                            <a:cs typeface="B Nazanin" panose="00000400000000000000" pitchFamily="2" charset="-78"/>
                          </a:endParaRPr>
                        </a:p>
                      </a:txBody>
                      <a:tcPr/>
                    </a:tc>
                    <a:tc>
                      <a:txBody>
                        <a:bodyPr/>
                        <a:lstStyle/>
                        <a:p>
                          <a:pPr algn="ctr"/>
                          <a:r>
                            <a:rPr lang="en" dirty="0">
                              <a:cs typeface="B Nazanin" panose="00000400000000000000" pitchFamily="2" charset="-78"/>
                            </a:rPr>
                            <a:t>Consistent quality</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en" dirty="0">
                              <a:cs typeface="B Nazanin" panose="00000400000000000000" pitchFamily="2" charset="-78"/>
                            </a:rPr>
                            <a:t>Importation</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en" dirty="0">
                              <a:cs typeface="B Nazanin" panose="00000400000000000000" pitchFamily="2" charset="-78"/>
                            </a:rPr>
                            <a:t>Import ban</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xmlns:a="http://schemas.openxmlformats.org/drawingml/2006/main" algn="ctr"/>
                          <a:r xmlns:a="http://schemas.openxmlformats.org/drawingml/2006/main">
                            <a:rPr lang="en" b="1" dirty="0">
                              <a:cs typeface="B Nazanin" panose="00000400000000000000" pitchFamily="2" charset="-78"/>
                            </a:rPr>
                            <a:t>Increase quality</a:t>
                          </a:r>
                          <a:endParaRPr xmlns:a="http://schemas.openxmlformats.org/drawingml/2006/main" lang="en-US" b="1" dirty="0">
                            <a:cs typeface="B Nazanin" panose="00000400000000000000" pitchFamily="2" charset="-78"/>
                          </a:endParaRPr>
                        </a:p>
                      </a:txBody>
                      <a:tcPr/>
                    </a:tc>
                    <a:tc>
                      <a:txBody>
                        <a:bodyPr/>
                        <a:lstStyle/>
                        <a:p>
                          <a:pPr xmlns:a="http://schemas.openxmlformats.org/drawingml/2006/main" algn="ctr"/>
                          <a:r xmlns:a="http://schemas.openxmlformats.org/drawingml/2006/main">
                            <a:rPr lang="en" dirty="0">
                              <a:cs typeface="B Nazanin" panose="00000400000000000000" pitchFamily="2" charset="-78"/>
                            </a:rPr>
                            <a:t>Consistent quality</a:t>
                          </a:r>
                          <a:endParaRPr xmlns:a="http://schemas.openxmlformats.org/drawingml/2006/main"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Importation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xmlns:a="http://schemas.openxmlformats.org/drawingml/2006/main" algn="ctr"/>
                          <a:r xmlns:a="http://schemas.openxmlformats.org/drawingml/2006/main">
                            <a:rPr lang="en" dirty="0">
                              <a:cs typeface="B Nazanin" panose="00000400000000000000" pitchFamily="2" charset="-78"/>
                            </a:rPr>
                            <a:t>Import ban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 dirty="0">
                <a:solidFill>
                  <a:srgbClr val="FF0000"/>
                </a:solidFill>
              </a:rPr>
              <a:t>1 - p</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533497"/>
              </a:xfrm>
              <a:prstGeom prst="rect">
                <a:avLst/>
              </a:prstGeom>
              <a:noFill/>
            </p:spPr>
            <p:txBody>
              <a:bodyPr wrap="square">
                <a:spAutoFit/>
              </a:bodyPr>
              <a:lstStyle/>
              <a:p>
                <a:pPr algn="r" rtl="1"/>
                <a:r>
                  <a:rPr lang="en" sz="1800" dirty="0">
                    <a:solidFill>
                      <a:srgbClr val="FF0000"/>
                    </a:solidFill>
                    <a:cs typeface="B Nazanin" panose="00000400000000000000" pitchFamily="2" charset="-78"/>
                  </a:rPr>
                  <a:t>1- </a:t>
                </a:r>
                <a:r>
                  <a:rPr lang="en" dirty="0">
                    <a:solidFill>
                      <a:srgbClr val="FF0000"/>
                    </a:solidFill>
                    <a:cs typeface="B Nazanin" panose="00000400000000000000" pitchFamily="2" charset="-78"/>
                  </a:rPr>
                  <a:t>Automobile manufacturer </a:t>
                </a:r>
                <a:r>
                  <a:rPr lang="en" sz="1800" dirty="0">
                    <a:solidFill>
                      <a:srgbClr val="FF0000"/>
                    </a:solidFill>
                    <a:cs typeface="B Nazanin" panose="00000400000000000000" pitchFamily="2" charset="-78"/>
                  </a:rPr>
                  <a:t>: we </a:t>
                </a:r>
                <a:r>
                  <a:rPr lang="en" sz="1800" dirty="0">
                    <a:cs typeface="B Nazanin" panose="00000400000000000000" pitchFamily="2" charset="-78"/>
                  </a:rPr>
                  <a:t>must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en" sz="1800" dirty="0">
                    <a:cs typeface="B Nazanin" panose="00000400000000000000" pitchFamily="2" charset="-78"/>
                  </a:rPr>
                  <a:t>find such that the equation</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en-US" sz="1600" b="0" i="1" smtClean="0">
                            <a:latin typeface="Cambria Math" panose="02040503050406030204" pitchFamily="18" charset="0"/>
                          </a:rPr>
                          <m:t>𝑐𝑎𝑟𝑚𝑎𝑘𝑒𝑟</m:t>
                        </m:r>
                      </m:sub>
                    </m:sSub>
                    <m:r>
                      <a:rPr lang="en-US" sz="1600" b="0" i="1" smtClean="0">
                        <a:latin typeface="Cambria Math" panose="02040503050406030204" pitchFamily="18" charset="0"/>
                      </a:rPr>
                      <m:t>[</m:t>
                    </m:r>
                    <m:r>
                      <a:rPr lang="en-US" sz="1600" b="0" i="1" smtClean="0">
                        <a:latin typeface="Cambria Math" panose="02040503050406030204" pitchFamily="18" charset="0"/>
                      </a:rPr>
                      <m:t>𝑖𝑛𝑐𝑟𝑒𝑎𝑠𝑒</m:t>
                    </m:r>
                    <m:r>
                      <a:rPr lang="en-US" sz="1600" b="0" i="1" smtClean="0">
                        <a:latin typeface="Cambria Math" panose="02040503050406030204" pitchFamily="18" charset="0"/>
                      </a:rPr>
                      <m:t> </m:t>
                    </m:r>
                    <m:r>
                      <a:rPr lang="en-US" sz="1600" b="0" i="1" smtClean="0">
                        <a:latin typeface="Cambria Math" panose="02040503050406030204" pitchFamily="18" charset="0"/>
                      </a:rPr>
                      <m:t>𝑞𝑢𝑎𝑙𝑖𝑡𝑦</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E</m:t>
                        </m:r>
                      </m:e>
                      <m:sub>
                        <m:r>
                          <a:rPr lang="en-US" sz="1600" b="0" i="1" smtClean="0">
                            <a:latin typeface="Cambria Math" panose="02040503050406030204" pitchFamily="18" charset="0"/>
                          </a:rPr>
                          <m:t>𝑐𝑎𝑟𝑚𝑎𝑘𝑒𝑟</m:t>
                        </m:r>
                        <m:r>
                          <a:rPr lang="fa-IR" sz="1600" b="0" i="1" smtClean="0">
                            <a:latin typeface="Cambria Math" panose="02040503050406030204" pitchFamily="18" charset="0"/>
                          </a:rPr>
                          <m:t>ز</m:t>
                        </m:r>
                      </m:sub>
                    </m:sSub>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𝑜𝑙𝑑</m:t>
                    </m:r>
                    <m:r>
                      <a:rPr lang="en-US" sz="1600" b="0" i="1" smtClean="0">
                        <a:latin typeface="Cambria Math" panose="02040503050406030204" pitchFamily="18" charset="0"/>
                      </a:rPr>
                      <m:t> </m:t>
                    </m:r>
                    <m:r>
                      <a:rPr lang="en-US" sz="1600" b="0" i="1" smtClean="0">
                        <a:latin typeface="Cambria Math" panose="02040503050406030204" pitchFamily="18" charset="0"/>
                      </a:rPr>
                      <m:t>𝑞𝑢𝑎𝑙𝑖𝑡𝑦</m:t>
                    </m:r>
                    <m:r>
                      <a:rPr lang="en-US" sz="1600" b="0" i="1" smtClean="0">
                        <a:latin typeface="Cambria Math" panose="02040503050406030204" pitchFamily="18" charset="0"/>
                      </a:rPr>
                      <m:t>]</m:t>
                    </m:r>
                  </m:oMath>
                </a14:m>
                <a:r>
                  <a:rPr lang="en" sz="2000" dirty="0">
                    <a:cs typeface="B Nazanin" panose="00000400000000000000" pitchFamily="2" charset="-78"/>
                  </a:rPr>
                  <a:t> </a:t>
                </a:r>
                <a:r>
                  <a:rPr lang="en" sz="1800" dirty="0">
                    <a:cs typeface="B Nazanin" panose="00000400000000000000" pitchFamily="2" charset="-78"/>
                  </a:rPr>
                  <a:t>be established It means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en" sz="1800" dirty="0">
                    <a:cs typeface="B Nazanin" panose="00000400000000000000" pitchFamily="2" charset="-78"/>
                  </a:rPr>
                  <a:t>to find a way for the car manufacturer to choose the strategy of increasing quality or constant quality.</a:t>
                </a:r>
              </a:p>
            </p:txBody>
          </p:sp>
        </mc:Choice>
        <mc:Fallback>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533497"/>
              </a:xfrm>
              <a:prstGeom prst="rect">
                <a:avLst/>
              </a:prstGeom>
              <a:blipFill>
                <a:blip r:embed="rId4"/>
                <a:stretch>
                  <a:fillRect t="-2390" r="-1639" b="-3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7803868" cy="426142"/>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0" dirty="0" smtClean="0">
                        <a:latin typeface="Cambria Math" panose="02040503050406030204" pitchFamily="18" charset="0"/>
                      </a:rPr>
                      <m:t>+</m:t>
                    </m:r>
                    <m:d>
                      <m:dPr>
                        <m:ctrlPr>
                          <a:rPr lang="en-US" i="1" dirty="0" smtClean="0">
                            <a:solidFill>
                              <a:srgbClr val="836967"/>
                            </a:solidFill>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𝑝</m:t>
                        </m:r>
                      </m:e>
                    </m:d>
                    <m:d>
                      <m:dPr>
                        <m:ctrlPr>
                          <a:rPr lang="en-US" b="0" i="1" dirty="0"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1" dirty="0" smtClean="0">
                        <a:latin typeface="Cambria Math" panose="02040503050406030204" pitchFamily="18" charset="0"/>
                      </a:rPr>
                      <m:t>=</m:t>
                    </m:r>
                    <m:r>
                      <a:rPr lang="en-US" b="0" i="1" dirty="0" smtClean="0">
                        <a:latin typeface="Cambria Math" panose="02040503050406030204" pitchFamily="18" charset="0"/>
                      </a:rPr>
                      <m:t>𝑝</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𝑝</m:t>
                        </m:r>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7803868" cy="426142"/>
              </a:xfrm>
              <a:prstGeom prst="rect">
                <a:avLst/>
              </a:prstGeom>
              <a:blipFill>
                <a:blip r:embed="rId5"/>
                <a:stretch>
                  <a:fillRect l="-1641" b="-10000"/>
                </a:stretch>
              </a:blipFill>
            </p:spPr>
            <p:txBody>
              <a:bodyPr/>
              <a:lstStyle/>
              <a:p>
                <a:r xmlns:a="http://schemas.openxmlformats.org/drawingml/2006/main">
                  <a:rPr lang="e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5919FB-81E6-47CC-B580-ED25B732B971}"/>
                  </a:ext>
                </a:extLst>
              </p:cNvPr>
              <p:cNvSpPr txBox="1"/>
              <p:nvPr/>
            </p:nvSpPr>
            <p:spPr>
              <a:xfrm>
                <a:off x="730163" y="4739680"/>
                <a:ext cx="11461838" cy="1370760"/>
              </a:xfrm>
              <a:prstGeom prst="rect">
                <a:avLst/>
              </a:prstGeom>
              <a:noFill/>
            </p:spPr>
            <p:txBody>
              <a:bodyPr wrap="square">
                <a:spAutoFit/>
              </a:bodyPr>
              <a:lstStyle/>
              <a:p>
                <a:pPr rtl="1"/>
                <a:r>
                  <a:rPr lang="en" dirty="0">
                    <a:cs typeface="B Nazanin" panose="00000400000000000000" pitchFamily="2" charset="-78"/>
                  </a:rPr>
                  <a:t>Therefore, the best response of the car manufacturer will be to "increase the quality" if</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&gt;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 dirty="0"/>
                  <a:t> </a:t>
                </a:r>
                <a:r>
                  <a:rPr lang="en" dirty="0">
                    <a:cs typeface="B Nazanin" panose="00000400000000000000" pitchFamily="2" charset="-78"/>
                  </a:rPr>
                  <a:t>and will be "constant quality" if </a:t>
                </a:r>
                <a14:m>
                  <m:oMath xmlns:m="http://schemas.openxmlformats.org/officeDocument/2006/math">
                    <m:r>
                      <a:rPr lang="en-US" i="1" dirty="0">
                        <a:latin typeface="Cambria Math" panose="02040503050406030204" pitchFamily="18" charset="0"/>
                      </a:rPr>
                      <m:t>𝑝</m:t>
                    </m:r>
                    <m:r>
                      <a:rPr lang="fa-IR" b="0" i="1" dirty="0" smtClean="0">
                        <a:latin typeface="Cambria Math" panose="02040503050406030204" pitchFamily="18" charset="0"/>
                      </a:rPr>
                      <m:t>&lt;</m:t>
                    </m:r>
                    <m:r>
                      <a:rPr lang="en-US" i="1" dirty="0">
                        <a:latin typeface="Cambria Math" panose="02040503050406030204" pitchFamily="18" charset="0"/>
                      </a:rPr>
                      <m:t> </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 dirty="0"/>
                  <a:t>.</a:t>
                </a:r>
              </a:p>
              <a:p>
                <a:pPr rtl="1"/>
                <a:r>
                  <a:rPr lang="en" dirty="0">
                    <a:cs typeface="B Nazanin" panose="00000400000000000000" pitchFamily="2" charset="-78"/>
                  </a:rPr>
                  <a:t>Also </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 dirty="0"/>
                  <a:t>, if </a:t>
                </a:r>
                <a:r>
                  <a:rPr lang="en" dirty="0">
                    <a:cs typeface="B Nazanin" panose="00000400000000000000" pitchFamily="2" charset="-78"/>
                  </a:rPr>
                  <a:t>the car manufacturer does not differentiate between its choices </a:t>
                </a:r>
                <a:r>
                  <a:rPr lang="en" dirty="0"/>
                  <a:t>.</a:t>
                </a:r>
                <a:endParaRPr lang="en-US" dirty="0"/>
              </a:p>
            </p:txBody>
          </p:sp>
        </mc:Choice>
        <mc:Fallback>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3" y="4739680"/>
                <a:ext cx="11461838" cy="1370760"/>
              </a:xfrm>
              <a:prstGeom prst="rect">
                <a:avLst/>
              </a:prstGeom>
              <a:blipFill>
                <a:blip r:embed="rId6"/>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40790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18</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1800" b="1" dirty="0">
                <a:solidFill>
                  <a:schemeClr val="tx1"/>
                </a:solidFill>
                <a:cs typeface="B Nazanin" panose="00000400000000000000" pitchFamily="2" charset="-78"/>
              </a:rPr>
              <a:t>Mixed Nash equilibrium</a:t>
            </a:r>
          </a:p>
        </p:txBody>
      </p:sp>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9202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en" b="1" dirty="0">
                              <a:cs typeface="B Nazanin" panose="00000400000000000000" pitchFamily="2" charset="-78"/>
                            </a:rPr>
                            <a:t>Increase quality</a:t>
                          </a:r>
                          <a:endParaRPr lang="en-US" b="1" dirty="0">
                            <a:cs typeface="B Nazanin" panose="00000400000000000000" pitchFamily="2" charset="-78"/>
                          </a:endParaRPr>
                        </a:p>
                      </a:txBody>
                      <a:tcPr/>
                    </a:tc>
                    <a:tc>
                      <a:txBody>
                        <a:bodyPr/>
                        <a:lstStyle/>
                        <a:p>
                          <a:pPr algn="ctr"/>
                          <a:r>
                            <a:rPr lang="en" dirty="0">
                              <a:cs typeface="B Nazanin" panose="00000400000000000000" pitchFamily="2" charset="-78"/>
                            </a:rPr>
                            <a:t>Consistent quality</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en" dirty="0">
                              <a:cs typeface="B Nazanin" panose="00000400000000000000" pitchFamily="2" charset="-78"/>
                            </a:rPr>
                            <a:t>Importation</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en" dirty="0">
                              <a:cs typeface="B Nazanin" panose="00000400000000000000" pitchFamily="2" charset="-78"/>
                            </a:rPr>
                            <a:t>Import ban</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xmlns:a="http://schemas.openxmlformats.org/drawingml/2006/main" algn="ctr"/>
                          <a:r xmlns:a="http://schemas.openxmlformats.org/drawingml/2006/main">
                            <a:rPr lang="en" b="1" dirty="0">
                              <a:cs typeface="B Nazanin" panose="00000400000000000000" pitchFamily="2" charset="-78"/>
                            </a:rPr>
                            <a:t>Increase quality</a:t>
                          </a:r>
                          <a:endParaRPr xmlns:a="http://schemas.openxmlformats.org/drawingml/2006/main" lang="en-US" b="1" dirty="0">
                            <a:cs typeface="B Nazanin" panose="00000400000000000000" pitchFamily="2" charset="-78"/>
                          </a:endParaRPr>
                        </a:p>
                      </a:txBody>
                      <a:tcPr/>
                    </a:tc>
                    <a:tc>
                      <a:txBody>
                        <a:bodyPr/>
                        <a:lstStyle/>
                        <a:p>
                          <a:pPr xmlns:a="http://schemas.openxmlformats.org/drawingml/2006/main" algn="ctr"/>
                          <a:r xmlns:a="http://schemas.openxmlformats.org/drawingml/2006/main">
                            <a:rPr lang="en" dirty="0">
                              <a:cs typeface="B Nazanin" panose="00000400000000000000" pitchFamily="2" charset="-78"/>
                            </a:rPr>
                            <a:t>Consistent quality</a:t>
                          </a:r>
                          <a:endParaRPr xmlns:a="http://schemas.openxmlformats.org/drawingml/2006/main"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xmlns:a="http://schemas.openxmlformats.org/drawingml/2006/main" algn="ctr"/>
                          <a:r xmlns:a="http://schemas.openxmlformats.org/drawingml/2006/main">
                            <a:rPr lang="en" dirty="0">
                              <a:cs typeface="B Nazanin" panose="00000400000000000000" pitchFamily="2" charset="-78"/>
                            </a:rPr>
                            <a:t>Importation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xmlns:a="http://schemas.openxmlformats.org/drawingml/2006/main" algn="ctr"/>
                          <a:r xmlns:a="http://schemas.openxmlformats.org/drawingml/2006/main">
                            <a:rPr lang="en" dirty="0">
                              <a:cs typeface="B Nazanin" panose="00000400000000000000" pitchFamily="2" charset="-78"/>
                            </a:rPr>
                            <a:t>Import ban</a:t>
                          </a:r>
                          <a:endParaRPr xmlns:a="http://schemas.openxmlformats.org/drawingml/2006/main"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 dirty="0">
                <a:solidFill>
                  <a:srgbClr val="FF0000"/>
                </a:solidFill>
              </a:rPr>
              <a:t>1 - p</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508105"/>
              </a:xfrm>
              <a:prstGeom prst="rect">
                <a:avLst/>
              </a:prstGeom>
              <a:noFill/>
            </p:spPr>
            <p:txBody>
              <a:bodyPr wrap="square">
                <a:spAutoFit/>
              </a:bodyPr>
              <a:lstStyle/>
              <a:p>
                <a:pPr algn="r" rtl="1"/>
                <a:r>
                  <a:rPr lang="en" sz="1800" dirty="0">
                    <a:solidFill>
                      <a:srgbClr val="FF0000"/>
                    </a:solidFill>
                    <a:cs typeface="B Nazanin" panose="00000400000000000000" pitchFamily="2" charset="-78"/>
                  </a:rPr>
                  <a:t>2- </a:t>
                </a:r>
                <a:r>
                  <a:rPr lang="en-US" dirty="0">
                    <a:solidFill>
                      <a:srgbClr val="FF0000"/>
                    </a:solidFill>
                    <a:cs typeface="B Nazanin" panose="00000400000000000000" pitchFamily="2" charset="-78"/>
                  </a:rPr>
                  <a:t>government</a:t>
                </a:r>
                <a:r>
                  <a:rPr lang="en" dirty="0">
                    <a:solidFill>
                      <a:srgbClr val="FF0000"/>
                    </a:solidFill>
                    <a:cs typeface="B Nazanin" panose="00000400000000000000" pitchFamily="2" charset="-78"/>
                  </a:rPr>
                  <a:t> </a:t>
                </a:r>
                <a:r>
                  <a:rPr lang="en" sz="1800" dirty="0">
                    <a:solidFill>
                      <a:srgbClr val="FF0000"/>
                    </a:solidFill>
                    <a:cs typeface="B Nazanin" panose="00000400000000000000" pitchFamily="2" charset="-78"/>
                  </a:rPr>
                  <a:t>: we </a:t>
                </a:r>
                <a:r>
                  <a:rPr lang="en" sz="1800" dirty="0">
                    <a:cs typeface="B Nazanin" panose="00000400000000000000" pitchFamily="2" charset="-78"/>
                  </a:rPr>
                  <a:t>have to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en" sz="1800" dirty="0">
                    <a:cs typeface="B Nazanin" panose="00000400000000000000" pitchFamily="2" charset="-78"/>
                  </a:rPr>
                  <a:t>find such that the equation</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en-US" sz="1600" b="0" i="1" smtClean="0">
                            <a:latin typeface="Cambria Math" panose="02040503050406030204" pitchFamily="18" charset="0"/>
                          </a:rPr>
                          <m:t>𝑝𝑎𝑟𝑙𝑖𝑚𝑎𝑛𝑡</m:t>
                        </m:r>
                      </m:sub>
                    </m:sSub>
                    <m:d>
                      <m:dPr>
                        <m:begChr m:val="["/>
                        <m:endChr m:val="]"/>
                        <m:ctrlPr>
                          <a:rPr lang="en-US" sz="1600" b="0" i="1" smtClean="0">
                            <a:latin typeface="Cambria Math" panose="02040503050406030204" pitchFamily="18" charset="0"/>
                          </a:rPr>
                        </m:ctrlPr>
                      </m:dPr>
                      <m:e>
                        <m:r>
                          <a:rPr lang="fa-IR" sz="1600" b="0" i="1" smtClean="0">
                            <a:latin typeface="Cambria Math" panose="02040503050406030204" pitchFamily="18" charset="0"/>
                          </a:rPr>
                          <m:t> </m:t>
                        </m:r>
                        <m:r>
                          <a:rPr lang="en-US" sz="1600" b="0" i="1" smtClean="0">
                            <a:latin typeface="Cambria Math" panose="02040503050406030204" pitchFamily="18" charset="0"/>
                          </a:rPr>
                          <m:t>𝑖𝑚𝑝𝑜𝑟𝑡</m:t>
                        </m:r>
                      </m:e>
                    </m:d>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m:rPr>
                            <m:sty m:val="p"/>
                          </m:rPr>
                          <a:rPr lang="en-US" sz="1600">
                            <a:latin typeface="Cambria Math" panose="02040503050406030204" pitchFamily="18" charset="0"/>
                          </a:rPr>
                          <m:t>E</m:t>
                        </m:r>
                      </m:e>
                      <m:sub>
                        <m:r>
                          <a:rPr lang="en-US" sz="1600" b="0" i="1" smtClean="0">
                            <a:latin typeface="Cambria Math" panose="02040503050406030204" pitchFamily="18" charset="0"/>
                          </a:rPr>
                          <m:t>𝑝𝑎𝑟𝑙𝑖𝑚𝑎𝑛𝑡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𝑏𝑎𝑛</m:t>
                    </m:r>
                    <m:r>
                      <a:rPr lang="en-US" sz="1600" b="0" i="1" smtClean="0">
                        <a:latin typeface="Cambria Math" panose="02040503050406030204" pitchFamily="18" charset="0"/>
                      </a:rPr>
                      <m:t> </m:t>
                    </m:r>
                    <m:r>
                      <a:rPr lang="en-US" sz="1600" b="0" i="1" smtClean="0">
                        <a:latin typeface="Cambria Math" panose="02040503050406030204" pitchFamily="18" charset="0"/>
                      </a:rPr>
                      <m:t>𝑖𝑚𝑝𝑜𝑟𝑡𝑠</m:t>
                    </m:r>
                    <m:r>
                      <a:rPr lang="en-US" sz="1600" b="0" i="1" smtClean="0">
                        <a:latin typeface="Cambria Math" panose="02040503050406030204" pitchFamily="18" charset="0"/>
                      </a:rPr>
                      <m:t>]</m:t>
                    </m:r>
                  </m:oMath>
                </a14:m>
                <a:r>
                  <a:rPr lang="en" sz="2000" dirty="0">
                    <a:cs typeface="B Nazanin" panose="00000400000000000000" pitchFamily="2" charset="-78"/>
                  </a:rPr>
                  <a:t> </a:t>
                </a:r>
                <a:r>
                  <a:rPr lang="en" sz="1800" dirty="0">
                    <a:cs typeface="B Nazanin" panose="00000400000000000000" pitchFamily="2" charset="-78"/>
                  </a:rPr>
                  <a:t>be established It means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en" sz="1800" dirty="0">
                    <a:cs typeface="B Nazanin" panose="00000400000000000000" pitchFamily="2" charset="-78"/>
                  </a:rPr>
                  <a:t>to find a way that </a:t>
                </a:r>
                <a:r>
                  <a:rPr lang="en" dirty="0">
                    <a:cs typeface="B Nazanin" panose="00000400000000000000" pitchFamily="2" charset="-78"/>
                  </a:rPr>
                  <a:t>the parliament </a:t>
                </a:r>
                <a:r>
                  <a:rPr lang="en" sz="1800" dirty="0">
                    <a:cs typeface="B Nazanin" panose="00000400000000000000" pitchFamily="2" charset="-78"/>
                  </a:rPr>
                  <a:t>does not care if it chooses the strategy of importing or banning imports.</a:t>
                </a:r>
              </a:p>
            </p:txBody>
          </p:sp>
        </mc:Choice>
        <mc:Fallback>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508105"/>
              </a:xfrm>
              <a:prstGeom prst="rect">
                <a:avLst/>
              </a:prstGeom>
              <a:blipFill>
                <a:blip r:embed="rId4"/>
                <a:stretch>
                  <a:fillRect t="-2429" r="-1742" b="-56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5292924" cy="427746"/>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𝑞</m:t>
                        </m:r>
                      </m:e>
                    </m:d>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𝑞𝑎</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solidFill>
                                  <a:srgbClr val="836967"/>
                                </a:solidFill>
                                <a:latin typeface="Cambria Math" panose="02040503050406030204" pitchFamily="18" charset="0"/>
                              </a:rPr>
                              <m:t>𝐶</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5292924" cy="427746"/>
              </a:xfrm>
              <a:prstGeom prst="rect">
                <a:avLst/>
              </a:prstGeom>
              <a:blipFill>
                <a:blip r:embed="rId5"/>
                <a:stretch>
                  <a:fillRect l="-2419" b="-8451"/>
                </a:stretch>
              </a:blipFill>
            </p:spPr>
            <p:txBody>
              <a:bodyPr/>
              <a:lstStyle/>
              <a:p>
                <a:r xmlns:a="http://schemas.openxmlformats.org/drawingml/2006/main">
                  <a:rPr lang="en">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45919FB-81E6-47CC-B580-ED25B732B971}"/>
                  </a:ext>
                </a:extLst>
              </p:cNvPr>
              <p:cNvSpPr txBox="1"/>
              <p:nvPr/>
            </p:nvSpPr>
            <p:spPr>
              <a:xfrm>
                <a:off x="730162" y="4716688"/>
                <a:ext cx="11461838" cy="1375569"/>
              </a:xfrm>
              <a:prstGeom prst="rect">
                <a:avLst/>
              </a:prstGeom>
              <a:noFill/>
            </p:spPr>
            <p:txBody>
              <a:bodyPr wrap="square">
                <a:spAutoFit/>
              </a:bodyPr>
              <a:lstStyle/>
              <a:p>
                <a:pPr rtl="1"/>
                <a:r>
                  <a:rPr lang="en" dirty="0">
                    <a:cs typeface="B Nazanin" panose="00000400000000000000" pitchFamily="2" charset="-78"/>
                  </a:rPr>
                  <a:t>Therefore, the best answer of the parliament will be "imports" if</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&gt;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en" dirty="0"/>
                  <a:t> </a:t>
                </a:r>
                <a:r>
                  <a:rPr lang="en" dirty="0">
                    <a:cs typeface="B Nazanin" panose="00000400000000000000" pitchFamily="2" charset="-78"/>
                  </a:rPr>
                  <a:t>And it will be "prohibited to import" if </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&lt;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en" dirty="0"/>
                  <a:t>.</a:t>
                </a:r>
              </a:p>
              <a:p>
                <a:pPr rtl="1"/>
                <a:r>
                  <a:rPr lang="en" dirty="0"/>
                  <a:t>, </a:t>
                </a:r>
                <a:r>
                  <a:rPr lang="en" dirty="0">
                    <a:cs typeface="B Nazanin" panose="00000400000000000000" pitchFamily="2" charset="-78"/>
                  </a:rPr>
                  <a:t>if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en" dirty="0">
                    <a:cs typeface="B Nazanin" panose="00000400000000000000" pitchFamily="2" charset="-78"/>
                  </a:rPr>
                  <a:t>the parliament does not distinguish between its choices.</a:t>
                </a:r>
                <a:endParaRPr lang="en-US" dirty="0">
                  <a:cs typeface="B Nazanin" panose="00000400000000000000" pitchFamily="2" charset="-78"/>
                </a:endParaRPr>
              </a:p>
            </p:txBody>
          </p:sp>
        </mc:Choice>
        <mc:Fallback>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2" y="4716688"/>
                <a:ext cx="11461838" cy="1375569"/>
              </a:xfrm>
              <a:prstGeom prst="rect">
                <a:avLst/>
              </a:prstGeom>
              <a:blipFill>
                <a:blip r:embed="rId6"/>
                <a:stretch>
                  <a:fillRect l="-426"/>
                </a:stretch>
              </a:blipFill>
            </p:spPr>
            <p:txBody>
              <a:bodyPr/>
              <a:lstStyle/>
              <a:p>
                <a:r>
                  <a:rPr lang="en-US">
                    <a:noFill/>
                  </a:rPr>
                  <a:t> </a:t>
                </a:r>
              </a:p>
            </p:txBody>
          </p:sp>
        </mc:Fallback>
      </mc:AlternateContent>
    </p:spTree>
    <p:extLst>
      <p:ext uri="{BB962C8B-B14F-4D97-AF65-F5344CB8AC3E}">
        <p14:creationId xmlns:p14="http://schemas.microsoft.com/office/powerpoint/2010/main" val="35525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19</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1800" b="1" dirty="0">
                <a:solidFill>
                  <a:schemeClr val="tx1"/>
                </a:solidFill>
                <a:cs typeface="B Nazanin" panose="00000400000000000000" pitchFamily="2" charset="-78"/>
              </a:rPr>
              <a:t>Mixed Nash equilibrium</a:t>
            </a:r>
          </a:p>
        </p:txBody>
      </p:sp>
      <p:sp>
        <p:nvSpPr>
          <p:cNvPr id="5" name="TextBox 4">
            <a:extLst>
              <a:ext uri="{FF2B5EF4-FFF2-40B4-BE49-F238E27FC236}">
                <a16:creationId xmlns:a16="http://schemas.microsoft.com/office/drawing/2014/main" id="{FDAB3CC7-FB17-4876-90FC-563509DFA9CF}"/>
              </a:ext>
            </a:extLst>
          </p:cNvPr>
          <p:cNvSpPr txBox="1"/>
          <p:nvPr/>
        </p:nvSpPr>
        <p:spPr>
          <a:xfrm>
            <a:off x="4586829" y="1567870"/>
            <a:ext cx="4525346" cy="646331"/>
          </a:xfrm>
          <a:prstGeom prst="rect">
            <a:avLst/>
          </a:prstGeom>
          <a:noFill/>
        </p:spPr>
        <p:txBody>
          <a:bodyPr wrap="square" rtlCol="0">
            <a:spAutoFit/>
          </a:bodyPr>
          <a:lstStyle/>
          <a:p>
            <a:pPr rtl="1"/>
            <a:r>
              <a:rPr lang="en" dirty="0">
                <a:cs typeface="B Nazanin" panose="00000400000000000000" pitchFamily="2" charset="-78"/>
              </a:rPr>
              <a:t>The mixed Nash equilibrium of this strategic model is as follows:</a:t>
            </a:r>
            <a:endParaRPr 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744065-BFB7-48B3-82D3-1AE42C229740}"/>
                  </a:ext>
                </a:extLst>
              </p:cNvPr>
              <p:cNvSpPr txBox="1"/>
              <p:nvPr/>
            </p:nvSpPr>
            <p:spPr>
              <a:xfrm>
                <a:off x="4847253" y="2419119"/>
                <a:ext cx="5255413" cy="42774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 dirty="0"/>
                  <a:t>,</a:t>
                </a:r>
                <a14:m>
                  <m:oMath xmlns:m="http://schemas.openxmlformats.org/officeDocument/2006/math">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r>
                          <a:rPr lang="en-US" b="0" i="1" dirty="0" smtClean="0">
                            <a:latin typeface="Cambria Math" panose="02040503050406030204" pitchFamily="18" charset="0"/>
                          </a:rPr>
                          <m:t>𝐵</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smtClean="0">
                                <a:solidFill>
                                  <a:schemeClr val="tx1"/>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𝑠</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𝐶</m:t>
                            </m:r>
                          </m:e>
                          <m:sub>
                            <m:r>
                              <a:rPr lang="en-US" i="1" dirty="0">
                                <a:solidFill>
                                  <a:schemeClr val="tx1"/>
                                </a:solidFill>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38744065-BFB7-48B3-82D3-1AE42C229740}"/>
                  </a:ext>
                </a:extLst>
              </p:cNvPr>
              <p:cNvSpPr txBox="1">
                <a:spLocks noRot="1" noChangeAspect="1" noMove="1" noResize="1" noEditPoints="1" noAdjustHandles="1" noChangeArrowheads="1" noChangeShapeType="1" noTextEdit="1"/>
              </p:cNvSpPr>
              <p:nvPr/>
            </p:nvSpPr>
            <p:spPr>
              <a:xfrm>
                <a:off x="4847253" y="2419119"/>
                <a:ext cx="5255413" cy="427746"/>
              </a:xfrm>
              <a:prstGeom prst="rect">
                <a:avLst/>
              </a:prstGeom>
              <a:blipFill>
                <a:blip r:embed="rId2"/>
                <a:stretch>
                  <a:fillRect l="-2088" t="-4286" r="-1392" b="-11429"/>
                </a:stretch>
              </a:blipFill>
            </p:spPr>
            <p:txBody>
              <a:bodyPr/>
              <a:lstStyle/>
              <a:p>
                <a:r xmlns:a="http://schemas.openxmlformats.org/drawingml/2006/main">
                  <a:rPr lang="e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A97E3FA-682B-4F9F-937A-057FFD0E2B9E}"/>
                  </a:ext>
                </a:extLst>
              </p:cNvPr>
              <p:cNvSpPr txBox="1"/>
              <p:nvPr/>
            </p:nvSpPr>
            <p:spPr>
              <a:xfrm>
                <a:off x="4586829" y="4078171"/>
                <a:ext cx="7043691" cy="646331"/>
              </a:xfrm>
              <a:prstGeom prst="rect">
                <a:avLst/>
              </a:prstGeom>
              <a:noFill/>
            </p:spPr>
            <p:txBody>
              <a:bodyPr wrap="square">
                <a:spAutoFit/>
              </a:bodyPr>
              <a:lstStyle/>
              <a:p>
                <a:pPr rtl="1"/>
                <a:r>
                  <a:rPr lang="en" sz="1800" dirty="0">
                    <a:solidFill>
                      <a:srgbClr val="FF0000"/>
                    </a:solidFill>
                    <a:cs typeface="B Nazanin" panose="00000400000000000000" pitchFamily="2" charset="-78"/>
                  </a:rPr>
                  <a:t>Note </a:t>
                </a:r>
                <a:r>
                  <a:rPr lang="en" dirty="0">
                    <a:solidFill>
                      <a:srgbClr val="FF0000"/>
                    </a:solidFill>
                    <a:cs typeface="B Nazanin" panose="00000400000000000000" pitchFamily="2" charset="-78"/>
                  </a:rPr>
                  <a:t>1 </a:t>
                </a:r>
                <a:r>
                  <a:rPr lang="en" sz="1800" dirty="0">
                    <a:solidFill>
                      <a:srgbClr val="FF0000"/>
                    </a:solidFill>
                    <a:cs typeface="B Nazanin" panose="00000400000000000000" pitchFamily="2" charset="-78"/>
                  </a:rPr>
                  <a:t>: </a:t>
                </a:r>
                <a:r>
                  <a:rPr lang="en" sz="1800" dirty="0">
                    <a:cs typeface="B Nazanin" panose="00000400000000000000" pitchFamily="2" charset="-78"/>
                  </a:rPr>
                  <a:t>If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𝑠</m:t>
                    </m:r>
                  </m:oMath>
                </a14:m>
                <a:r>
                  <a:rPr lang="en" sz="1800" dirty="0">
                    <a:cs typeface="B Nazanin" panose="00000400000000000000" pitchFamily="2" charset="-78"/>
                  </a:rPr>
                  <a:t>it goes higher, the car manufacturer has </a:t>
                </a:r>
                <a:r>
                  <a:rPr lang="en" dirty="0">
                    <a:cs typeface="B Nazanin" panose="00000400000000000000" pitchFamily="2" charset="-78"/>
                  </a:rPr>
                  <a:t>less desire </a:t>
                </a:r>
                <a:r>
                  <a:rPr lang="en" sz="1800" dirty="0">
                    <a:cs typeface="B Nazanin" panose="00000400000000000000" pitchFamily="2" charset="-78"/>
                  </a:rPr>
                  <a:t>to increase quality.</a:t>
                </a:r>
                <a:endParaRPr lang="fa-IR" sz="1800" b="1" i="1" dirty="0">
                  <a:cs typeface="B Nazanin" panose="00000400000000000000" pitchFamily="2" charset="-78"/>
                </a:endParaRPr>
              </a:p>
            </p:txBody>
          </p:sp>
        </mc:Choice>
        <mc:Fallback>
          <p:sp>
            <p:nvSpPr>
              <p:cNvPr id="18" name="TextBox 17">
                <a:extLst>
                  <a:ext uri="{FF2B5EF4-FFF2-40B4-BE49-F238E27FC236}">
                    <a16:creationId xmlns:a16="http://schemas.microsoft.com/office/drawing/2014/main" id="{4A97E3FA-682B-4F9F-937A-057FFD0E2B9E}"/>
                  </a:ext>
                </a:extLst>
              </p:cNvPr>
              <p:cNvSpPr txBox="1">
                <a:spLocks noRot="1" noChangeAspect="1" noMove="1" noResize="1" noEditPoints="1" noAdjustHandles="1" noChangeArrowheads="1" noChangeShapeType="1" noTextEdit="1"/>
              </p:cNvSpPr>
              <p:nvPr/>
            </p:nvSpPr>
            <p:spPr>
              <a:xfrm>
                <a:off x="4586829" y="4078171"/>
                <a:ext cx="7043691" cy="646331"/>
              </a:xfrm>
              <a:prstGeom prst="rect">
                <a:avLst/>
              </a:prstGeom>
              <a:blipFill>
                <a:blip r:embed="rId3"/>
                <a:stretch>
                  <a:fillRect l="-606" t="-5660" b="-10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ADDCEB2-2E0B-4891-9481-797155D7A665}"/>
                  </a:ext>
                </a:extLst>
              </p:cNvPr>
              <p:cNvSpPr txBox="1"/>
              <p:nvPr/>
            </p:nvSpPr>
            <p:spPr>
              <a:xfrm>
                <a:off x="4586829" y="4650587"/>
                <a:ext cx="7043691" cy="369332"/>
              </a:xfrm>
              <a:prstGeom prst="rect">
                <a:avLst/>
              </a:prstGeom>
              <a:noFill/>
            </p:spPr>
            <p:txBody>
              <a:bodyPr wrap="square">
                <a:spAutoFit/>
              </a:bodyPr>
              <a:lstStyle/>
              <a:p>
                <a:pPr rtl="1"/>
                <a:r>
                  <a:rPr lang="en" sz="1800" dirty="0">
                    <a:solidFill>
                      <a:srgbClr val="FF0000"/>
                    </a:solidFill>
                    <a:cs typeface="B Nazanin" panose="00000400000000000000" pitchFamily="2" charset="-78"/>
                  </a:rPr>
                  <a:t>Note </a:t>
                </a:r>
                <a:r>
                  <a:rPr lang="en" dirty="0">
                    <a:solidFill>
                      <a:srgbClr val="FF0000"/>
                    </a:solidFill>
                    <a:cs typeface="B Nazanin" panose="00000400000000000000" pitchFamily="2" charset="-78"/>
                  </a:rPr>
                  <a:t>2 </a:t>
                </a:r>
                <a:r>
                  <a:rPr lang="en" sz="1800" dirty="0">
                    <a:solidFill>
                      <a:srgbClr val="FF0000"/>
                    </a:solidFill>
                    <a:cs typeface="B Nazanin" panose="00000400000000000000" pitchFamily="2" charset="-78"/>
                  </a:rPr>
                  <a:t>: </a:t>
                </a:r>
                <a:r>
                  <a:rPr lang="en" sz="1800" dirty="0">
                    <a:cs typeface="B Nazanin" panose="00000400000000000000" pitchFamily="2" charset="-78"/>
                  </a:rPr>
                  <a:t>If </a:t>
                </a:r>
                <a14:m>
                  <m:oMath xmlns:m="http://schemas.openxmlformats.org/officeDocument/2006/math">
                    <m:r>
                      <a:rPr lang="en-US" sz="1800" b="0" i="1" smtClean="0">
                        <a:latin typeface="Cambria Math" panose="02040503050406030204" pitchFamily="18" charset="0"/>
                        <a:cs typeface="B Nazanin" panose="00000400000000000000" pitchFamily="2" charset="-78"/>
                      </a:rPr>
                      <m:t>𝐵</m:t>
                    </m:r>
                  </m:oMath>
                </a14:m>
                <a:r>
                  <a:rPr lang="en" sz="1800" dirty="0">
                    <a:cs typeface="B Nazanin" panose="00000400000000000000" pitchFamily="2" charset="-78"/>
                  </a:rPr>
                  <a:t>it goes higher, </a:t>
                </a:r>
                <a:r>
                  <a:rPr lang="en" dirty="0">
                    <a:cs typeface="B Nazanin" panose="00000400000000000000" pitchFamily="2" charset="-78"/>
                  </a:rPr>
                  <a:t>the parliament </a:t>
                </a:r>
                <a:r>
                  <a:rPr lang="en" sz="1800" dirty="0">
                    <a:cs typeface="B Nazanin" panose="00000400000000000000" pitchFamily="2" charset="-78"/>
                  </a:rPr>
                  <a:t>is more willing to import.</a:t>
                </a:r>
                <a:endParaRPr lang="fa-IR" sz="1800" b="1" i="1" dirty="0">
                  <a:cs typeface="B Nazanin" panose="00000400000000000000" pitchFamily="2" charset="-78"/>
                </a:endParaRPr>
              </a:p>
            </p:txBody>
          </p:sp>
        </mc:Choice>
        <mc:Fallback>
          <p:sp>
            <p:nvSpPr>
              <p:cNvPr id="19" name="TextBox 18">
                <a:extLst>
                  <a:ext uri="{FF2B5EF4-FFF2-40B4-BE49-F238E27FC236}">
                    <a16:creationId xmlns:a16="http://schemas.microsoft.com/office/drawing/2014/main" id="{6ADDCEB2-2E0B-4891-9481-797155D7A665}"/>
                  </a:ext>
                </a:extLst>
              </p:cNvPr>
              <p:cNvSpPr txBox="1">
                <a:spLocks noRot="1" noChangeAspect="1" noMove="1" noResize="1" noEditPoints="1" noAdjustHandles="1" noChangeArrowheads="1" noChangeShapeType="1" noTextEdit="1"/>
              </p:cNvSpPr>
              <p:nvPr/>
            </p:nvSpPr>
            <p:spPr>
              <a:xfrm>
                <a:off x="4586829" y="4650587"/>
                <a:ext cx="7043691" cy="369332"/>
              </a:xfrm>
              <a:prstGeom prst="rect">
                <a:avLst/>
              </a:prstGeom>
              <a:blipFill>
                <a:blip r:embed="rId4"/>
                <a:stretch>
                  <a:fillRect l="-606" t="-16667"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CB79095-57C9-4EAD-8236-F600F7BC389C}"/>
                  </a:ext>
                </a:extLst>
              </p:cNvPr>
              <p:cNvSpPr txBox="1"/>
              <p:nvPr/>
            </p:nvSpPr>
            <p:spPr>
              <a:xfrm>
                <a:off x="4586829" y="5243987"/>
                <a:ext cx="7043691" cy="646331"/>
              </a:xfrm>
              <a:prstGeom prst="rect">
                <a:avLst/>
              </a:prstGeom>
              <a:noFill/>
            </p:spPr>
            <p:txBody>
              <a:bodyPr wrap="square">
                <a:spAutoFit/>
              </a:bodyPr>
              <a:lstStyle/>
              <a:p>
                <a:pPr rtl="1"/>
                <a:r>
                  <a:rPr lang="en" sz="1800" dirty="0">
                    <a:solidFill>
                      <a:srgbClr val="FF0000"/>
                    </a:solidFill>
                    <a:cs typeface="B Nazanin" panose="00000400000000000000" pitchFamily="2" charset="-78"/>
                  </a:rPr>
                  <a:t>Note </a:t>
                </a:r>
                <a:r>
                  <a:rPr lang="en" dirty="0">
                    <a:solidFill>
                      <a:srgbClr val="FF0000"/>
                    </a:solidFill>
                    <a:cs typeface="B Nazanin" panose="00000400000000000000" pitchFamily="2" charset="-78"/>
                  </a:rPr>
                  <a:t>3 </a:t>
                </a:r>
                <a:r>
                  <a:rPr lang="en" sz="1800" dirty="0">
                    <a:solidFill>
                      <a:srgbClr val="FF0000"/>
                    </a:solidFill>
                    <a:cs typeface="B Nazanin" panose="00000400000000000000" pitchFamily="2" charset="-78"/>
                  </a:rPr>
                  <a:t>: </a:t>
                </a:r>
                <a:r>
                  <a:rPr lang="en" sz="1800" dirty="0">
                    <a:cs typeface="B Nazanin" panose="00000400000000000000" pitchFamily="2" charset="-78"/>
                  </a:rPr>
                  <a:t>If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oMath>
                </a14:m>
                <a:r>
                  <a:rPr lang="en" sz="1800" dirty="0">
                    <a:cs typeface="B Nazanin" panose="00000400000000000000" pitchFamily="2" charset="-78"/>
                  </a:rPr>
                  <a:t>it goes higher, </a:t>
                </a:r>
                <a:r>
                  <a:rPr lang="en" dirty="0">
                    <a:cs typeface="B Nazanin" panose="00000400000000000000" pitchFamily="2" charset="-78"/>
                  </a:rPr>
                  <a:t>the car manufacturer has a greater </a:t>
                </a:r>
                <a:r>
                  <a:rPr lang="en" sz="1800" dirty="0">
                    <a:cs typeface="B Nazanin" panose="00000400000000000000" pitchFamily="2" charset="-78"/>
                  </a:rPr>
                  <a:t>desire to increase quality.</a:t>
                </a:r>
                <a:endParaRPr lang="fa-IR" sz="1800" b="1" i="1" dirty="0">
                  <a:cs typeface="B Nazanin" panose="00000400000000000000" pitchFamily="2" charset="-78"/>
                </a:endParaRPr>
              </a:p>
            </p:txBody>
          </p:sp>
        </mc:Choice>
        <mc:Fallback>
          <p:sp>
            <p:nvSpPr>
              <p:cNvPr id="20" name="TextBox 19">
                <a:extLst>
                  <a:ext uri="{FF2B5EF4-FFF2-40B4-BE49-F238E27FC236}">
                    <a16:creationId xmlns:a16="http://schemas.microsoft.com/office/drawing/2014/main" id="{0CB79095-57C9-4EAD-8236-F600F7BC389C}"/>
                  </a:ext>
                </a:extLst>
              </p:cNvPr>
              <p:cNvSpPr txBox="1">
                <a:spLocks noRot="1" noChangeAspect="1" noMove="1" noResize="1" noEditPoints="1" noAdjustHandles="1" noChangeArrowheads="1" noChangeShapeType="1" noTextEdit="1"/>
              </p:cNvSpPr>
              <p:nvPr/>
            </p:nvSpPr>
            <p:spPr>
              <a:xfrm>
                <a:off x="4586829" y="5243987"/>
                <a:ext cx="7043691" cy="646331"/>
              </a:xfrm>
              <a:prstGeom prst="rect">
                <a:avLst/>
              </a:prstGeom>
              <a:blipFill>
                <a:blip r:embed="rId5"/>
                <a:stretch>
                  <a:fillRect l="-606" t="-4717" b="-1037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6898806-EC34-4C76-9308-D043F74BE444}"/>
              </a:ext>
            </a:extLst>
          </p:cNvPr>
          <p:cNvPicPr>
            <a:picLocks noChangeAspect="1"/>
          </p:cNvPicPr>
          <p:nvPr/>
        </p:nvPicPr>
        <p:blipFill>
          <a:blip r:embed="rId6"/>
          <a:stretch>
            <a:fillRect/>
          </a:stretch>
        </p:blipFill>
        <p:spPr>
          <a:xfrm>
            <a:off x="63537" y="3133648"/>
            <a:ext cx="4439394" cy="3107576"/>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0A6C2CD-A75B-43B9-90FE-0C94E9B282C1}"/>
                  </a:ext>
                </a:extLst>
              </p:cNvPr>
              <p:cNvSpPr txBox="1"/>
              <p:nvPr/>
            </p:nvSpPr>
            <p:spPr>
              <a:xfrm>
                <a:off x="4586829" y="3040423"/>
                <a:ext cx="4678913" cy="1200329"/>
              </a:xfrm>
              <a:prstGeom prst="rect">
                <a:avLst/>
              </a:prstGeom>
              <a:noFill/>
            </p:spPr>
            <p:txBody>
              <a:bodyPr wrap="square">
                <a:spAutoFit/>
              </a:bodyPr>
              <a:lstStyle/>
              <a:p>
                <a:pPr rtl="1"/>
                <a:r>
                  <a:rPr lang="en" sz="1800" dirty="0">
                    <a:solidFill>
                      <a:srgbClr val="FF0000"/>
                    </a:solidFill>
                    <a:cs typeface="B Nazanin" panose="00000400000000000000" pitchFamily="2" charset="-78"/>
                  </a:rPr>
                  <a:t>Note </a:t>
                </a:r>
                <a:r>
                  <a:rPr lang="en" dirty="0">
                    <a:solidFill>
                      <a:srgbClr val="FF0000"/>
                    </a:solidFill>
                    <a:cs typeface="B Nazanin" panose="00000400000000000000" pitchFamily="2" charset="-78"/>
                  </a:rPr>
                  <a:t>0 </a:t>
                </a:r>
                <a:r>
                  <a:rPr lang="en" sz="1800" dirty="0">
                    <a:solidFill>
                      <a:srgbClr val="FF0000"/>
                    </a:solidFill>
                    <a:cs typeface="B Nazanin" panose="00000400000000000000" pitchFamily="2" charset="-78"/>
                  </a:rPr>
                  <a:t>: </a:t>
                </a:r>
                <a:r>
                  <a:rPr lang="en" sz="1800" dirty="0">
                    <a:cs typeface="B Nazanin" panose="00000400000000000000" pitchFamily="2" charset="-78"/>
                  </a:rPr>
                  <a:t>According to the properties of probability, the relationships </a:t>
                </a:r>
                <a14:m>
                  <m:oMath xmlns:m="http://schemas.openxmlformats.org/officeDocument/2006/math">
                    <m:r>
                      <a:rPr lang="fa-IR" dirty="0" smtClean="0">
                        <a:solidFill>
                          <a:srgbClr val="836967"/>
                        </a:solidFill>
                        <a:latin typeface="Cambria Math" panose="02040503050406030204" pitchFamily="18" charset="0"/>
                      </a:rPr>
                      <m:t> </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fa-IR" b="0" i="1" dirty="0" smtClean="0">
                        <a:latin typeface="Cambria Math" panose="02040503050406030204" pitchFamily="18" charset="0"/>
                      </a:rPr>
                      <m:t>&lt;</m:t>
                    </m:r>
                    <m:r>
                      <a:rPr lang="en-US" i="1" dirty="0" smtClean="0">
                        <a:latin typeface="Cambria Math" panose="02040503050406030204" pitchFamily="18" charset="0"/>
                      </a:rPr>
                      <m:t>𝑠</m:t>
                    </m:r>
                  </m:oMath>
                </a14:m>
                <a:r>
                  <a:rPr lang="en" sz="1800" dirty="0">
                    <a:cs typeface="B Nazanin" panose="00000400000000000000" pitchFamily="2" charset="-78"/>
                  </a:rPr>
                  <a:t>and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en" sz="1800" dirty="0">
                    <a:cs typeface="B Nazanin" panose="00000400000000000000" pitchFamily="2" charset="-78"/>
                  </a:rPr>
                  <a:t>must be established.</a:t>
                </a:r>
              </a:p>
              <a:p>
                <a:pPr rtl="1"/>
                <a:endParaRPr lang="fa-IR" sz="1800" b="1" i="1" dirty="0">
                  <a:cs typeface="B Nazanin" panose="00000400000000000000" pitchFamily="2" charset="-78"/>
                </a:endParaRPr>
              </a:p>
            </p:txBody>
          </p:sp>
        </mc:Choice>
        <mc:Fallback>
          <p:sp>
            <p:nvSpPr>
              <p:cNvPr id="11" name="TextBox 10">
                <a:extLst>
                  <a:ext uri="{FF2B5EF4-FFF2-40B4-BE49-F238E27FC236}">
                    <a16:creationId xmlns:a16="http://schemas.microsoft.com/office/drawing/2014/main" id="{50A6C2CD-A75B-43B9-90FE-0C94E9B282C1}"/>
                  </a:ext>
                </a:extLst>
              </p:cNvPr>
              <p:cNvSpPr txBox="1">
                <a:spLocks noRot="1" noChangeAspect="1" noMove="1" noResize="1" noEditPoints="1" noAdjustHandles="1" noChangeArrowheads="1" noChangeShapeType="1" noTextEdit="1"/>
              </p:cNvSpPr>
              <p:nvPr/>
            </p:nvSpPr>
            <p:spPr>
              <a:xfrm>
                <a:off x="4586829" y="3040423"/>
                <a:ext cx="4678913" cy="1200329"/>
              </a:xfrm>
              <a:prstGeom prst="rect">
                <a:avLst/>
              </a:prstGeom>
              <a:blipFill>
                <a:blip r:embed="rId7"/>
                <a:stretch>
                  <a:fillRect l="-911" t="-3046"/>
                </a:stretch>
              </a:blipFill>
            </p:spPr>
            <p:txBody>
              <a:bodyPr/>
              <a:lstStyle/>
              <a:p>
                <a:r>
                  <a:rPr lang="en-US">
                    <a:noFill/>
                  </a:rPr>
                  <a:t> </a:t>
                </a:r>
              </a:p>
            </p:txBody>
          </p:sp>
        </mc:Fallback>
      </mc:AlternateContent>
    </p:spTree>
    <p:extLst>
      <p:ext uri="{BB962C8B-B14F-4D97-AF65-F5344CB8AC3E}">
        <p14:creationId xmlns:p14="http://schemas.microsoft.com/office/powerpoint/2010/main" val="38463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P spid="2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C308C5-2537-4901-B5FD-15D5F18B5F99}"/>
              </a:ext>
            </a:extLst>
          </p:cNvPr>
          <p:cNvSpPr/>
          <p:nvPr/>
        </p:nvSpPr>
        <p:spPr>
          <a:xfrm>
            <a:off x="169178" y="2902299"/>
            <a:ext cx="120228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C07F4B5-BECD-4C96-AE39-46E70C6CDE46}"/>
              </a:ext>
            </a:extLst>
          </p:cNvPr>
          <p:cNvSpPr txBox="1"/>
          <p:nvPr/>
        </p:nvSpPr>
        <p:spPr>
          <a:xfrm>
            <a:off x="181873" y="2962565"/>
            <a:ext cx="861133" cy="523220"/>
          </a:xfrm>
          <a:prstGeom prst="rect">
            <a:avLst/>
          </a:prstGeom>
          <a:noFill/>
        </p:spPr>
        <p:txBody>
          <a:bodyPr wrap="none" rtlCol="0">
            <a:spAutoFit/>
          </a:bodyPr>
          <a:lstStyle/>
          <a:p>
            <a:r>
              <a:rPr lang="en" sz="2800" b="1" dirty="0">
                <a:cs typeface="B Nazanin" panose="00000400000000000000" pitchFamily="2" charset="-78"/>
              </a:rPr>
              <a:t>1326</a:t>
            </a:r>
            <a:endParaRPr lang="en-US" sz="2800" b="1" dirty="0">
              <a:cs typeface="B Nazanin" panose="00000400000000000000" pitchFamily="2" charset="-78"/>
            </a:endParaRPr>
          </a:p>
        </p:txBody>
      </p:sp>
      <p:cxnSp>
        <p:nvCxnSpPr>
          <p:cNvPr id="20" name="Straight Connector 19">
            <a:extLst>
              <a:ext uri="{FF2B5EF4-FFF2-40B4-BE49-F238E27FC236}">
                <a16:creationId xmlns:a16="http://schemas.microsoft.com/office/drawing/2014/main" id="{23E1AB42-A4A5-45FB-AA2B-F4A658205652}"/>
              </a:ext>
            </a:extLst>
          </p:cNvPr>
          <p:cNvCxnSpPr>
            <a:cxnSpLocks/>
          </p:cNvCxnSpPr>
          <p:nvPr/>
        </p:nvCxnSpPr>
        <p:spPr>
          <a:xfrm>
            <a:off x="7272582"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E4CB9C7A-C2E0-4F85-8F99-F36F3040D0F4}"/>
              </a:ext>
            </a:extLst>
          </p:cNvPr>
          <p:cNvSpPr/>
          <p:nvPr/>
        </p:nvSpPr>
        <p:spPr>
          <a:xfrm>
            <a:off x="6919554" y="164690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41432E-9A00-4537-B8EE-30C08D26CF36}"/>
              </a:ext>
            </a:extLst>
          </p:cNvPr>
          <p:cNvSpPr/>
          <p:nvPr/>
        </p:nvSpPr>
        <p:spPr>
          <a:xfrm>
            <a:off x="7041087" y="191402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1D4A61A-F95C-4491-AEED-265BCECF1042}"/>
              </a:ext>
            </a:extLst>
          </p:cNvPr>
          <p:cNvCxnSpPr>
            <a:cxnSpLocks/>
          </p:cNvCxnSpPr>
          <p:nvPr/>
        </p:nvCxnSpPr>
        <p:spPr>
          <a:xfrm>
            <a:off x="558904"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4" name="Arrow: Right 23">
            <a:extLst>
              <a:ext uri="{FF2B5EF4-FFF2-40B4-BE49-F238E27FC236}">
                <a16:creationId xmlns:a16="http://schemas.microsoft.com/office/drawing/2014/main" id="{738F6785-A342-4E88-A149-0CAF963F3065}"/>
              </a:ext>
            </a:extLst>
          </p:cNvPr>
          <p:cNvSpPr/>
          <p:nvPr/>
        </p:nvSpPr>
        <p:spPr>
          <a:xfrm>
            <a:off x="320180" y="1820412"/>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0B40303-D2B3-4AB9-B833-46CF79F17A1A}"/>
              </a:ext>
            </a:extLst>
          </p:cNvPr>
          <p:cNvPicPr>
            <a:picLocks noChangeAspect="1"/>
          </p:cNvPicPr>
          <p:nvPr/>
        </p:nvPicPr>
        <p:blipFill>
          <a:blip r:embed="rId2"/>
          <a:stretch>
            <a:fillRect/>
          </a:stretch>
        </p:blipFill>
        <p:spPr>
          <a:xfrm>
            <a:off x="1396034" y="2084505"/>
            <a:ext cx="1397268" cy="707591"/>
          </a:xfrm>
          <a:prstGeom prst="rect">
            <a:avLst/>
          </a:prstGeom>
        </p:spPr>
      </p:pic>
      <p:sp>
        <p:nvSpPr>
          <p:cNvPr id="26" name="TextBox 25">
            <a:extLst>
              <a:ext uri="{FF2B5EF4-FFF2-40B4-BE49-F238E27FC236}">
                <a16:creationId xmlns:a16="http://schemas.microsoft.com/office/drawing/2014/main" id="{D1574C82-23F2-42A1-88C1-40AA829E04F2}"/>
              </a:ext>
            </a:extLst>
          </p:cNvPr>
          <p:cNvSpPr txBox="1"/>
          <p:nvPr/>
        </p:nvSpPr>
        <p:spPr>
          <a:xfrm>
            <a:off x="8727615" y="533171"/>
            <a:ext cx="3289683"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Car history</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27" name="TextBox 26">
            <a:extLst>
              <a:ext uri="{FF2B5EF4-FFF2-40B4-BE49-F238E27FC236}">
                <a16:creationId xmlns:a16="http://schemas.microsoft.com/office/drawing/2014/main" id="{4413B6D3-427D-4F16-A6F2-DE329D502707}"/>
              </a:ext>
            </a:extLst>
          </p:cNvPr>
          <p:cNvSpPr txBox="1"/>
          <p:nvPr/>
        </p:nvSpPr>
        <p:spPr>
          <a:xfrm>
            <a:off x="1664101" y="2962565"/>
            <a:ext cx="861133" cy="523220"/>
          </a:xfrm>
          <a:prstGeom prst="rect">
            <a:avLst/>
          </a:prstGeom>
          <a:noFill/>
        </p:spPr>
        <p:txBody>
          <a:bodyPr wrap="none" rtlCol="0">
            <a:spAutoFit/>
          </a:bodyPr>
          <a:lstStyle/>
          <a:p>
            <a:r>
              <a:rPr lang="en" sz="2800" b="1" dirty="0">
                <a:cs typeface="B Nazanin" panose="00000400000000000000" pitchFamily="2" charset="-78"/>
              </a:rPr>
              <a:t>1346</a:t>
            </a:r>
            <a:endParaRPr lang="en-US" sz="2800" b="1" dirty="0">
              <a:cs typeface="B Nazanin" panose="00000400000000000000" pitchFamily="2" charset="-78"/>
            </a:endParaRPr>
          </a:p>
        </p:txBody>
      </p:sp>
      <p:pic>
        <p:nvPicPr>
          <p:cNvPr id="29" name="Picture 28">
            <a:extLst>
              <a:ext uri="{FF2B5EF4-FFF2-40B4-BE49-F238E27FC236}">
                <a16:creationId xmlns:a16="http://schemas.microsoft.com/office/drawing/2014/main" id="{1667E6D3-F13B-4E23-8327-1A4EE846CE84}"/>
              </a:ext>
            </a:extLst>
          </p:cNvPr>
          <p:cNvPicPr>
            <a:picLocks noChangeAspect="1"/>
          </p:cNvPicPr>
          <p:nvPr/>
        </p:nvPicPr>
        <p:blipFill>
          <a:blip r:embed="rId3"/>
          <a:stretch>
            <a:fillRect/>
          </a:stretch>
        </p:blipFill>
        <p:spPr>
          <a:xfrm>
            <a:off x="3168794" y="1727930"/>
            <a:ext cx="1142153" cy="1142153"/>
          </a:xfrm>
          <a:prstGeom prst="rect">
            <a:avLst/>
          </a:prstGeom>
        </p:spPr>
      </p:pic>
      <p:sp>
        <p:nvSpPr>
          <p:cNvPr id="30" name="TextBox 29">
            <a:extLst>
              <a:ext uri="{FF2B5EF4-FFF2-40B4-BE49-F238E27FC236}">
                <a16:creationId xmlns:a16="http://schemas.microsoft.com/office/drawing/2014/main" id="{BB0B739B-6791-4173-9D8A-D7C6656753B0}"/>
              </a:ext>
            </a:extLst>
          </p:cNvPr>
          <p:cNvSpPr txBox="1"/>
          <p:nvPr/>
        </p:nvSpPr>
        <p:spPr>
          <a:xfrm>
            <a:off x="3670345" y="2365435"/>
            <a:ext cx="768159"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400" b="1" dirty="0">
                <a:ln/>
                <a:solidFill>
                  <a:schemeClr val="accent3"/>
                </a:solidFill>
                <a:cs typeface="B Titr" panose="00000700000000000000" pitchFamily="2" charset="-78"/>
              </a:rPr>
              <a:t>Tariff</a:t>
            </a:r>
            <a:endParaRPr lang="en-US" sz="2400" b="1" dirty="0">
              <a:ln/>
              <a:solidFill>
                <a:schemeClr val="accent3"/>
              </a:solidFill>
              <a:cs typeface="B Titr" panose="00000700000000000000" pitchFamily="2" charset="-78"/>
            </a:endParaRPr>
          </a:p>
        </p:txBody>
      </p:sp>
      <p:sp>
        <p:nvSpPr>
          <p:cNvPr id="33" name="TextBox 32">
            <a:extLst>
              <a:ext uri="{FF2B5EF4-FFF2-40B4-BE49-F238E27FC236}">
                <a16:creationId xmlns:a16="http://schemas.microsoft.com/office/drawing/2014/main" id="{091FE52C-3928-4BBD-8E14-BE9744218D1A}"/>
              </a:ext>
            </a:extLst>
          </p:cNvPr>
          <p:cNvSpPr txBox="1"/>
          <p:nvPr/>
        </p:nvSpPr>
        <p:spPr>
          <a:xfrm>
            <a:off x="5236755" y="2962565"/>
            <a:ext cx="899605" cy="523220"/>
          </a:xfrm>
          <a:prstGeom prst="rect">
            <a:avLst/>
          </a:prstGeom>
          <a:noFill/>
        </p:spPr>
        <p:txBody>
          <a:bodyPr wrap="none" rtlCol="0">
            <a:spAutoFit/>
          </a:bodyPr>
          <a:lstStyle/>
          <a:p>
            <a:r>
              <a:rPr lang="en" sz="2800" b="1" dirty="0">
                <a:cs typeface="B Nazanin" panose="00000400000000000000" pitchFamily="2" charset="-78"/>
              </a:rPr>
              <a:t>1357</a:t>
            </a:r>
            <a:endParaRPr lang="en-US" sz="2800" b="1" dirty="0">
              <a:cs typeface="B Nazanin" panose="00000400000000000000" pitchFamily="2" charset="-78"/>
            </a:endParaRPr>
          </a:p>
        </p:txBody>
      </p:sp>
      <p:pic>
        <p:nvPicPr>
          <p:cNvPr id="34" name="Picture 33">
            <a:extLst>
              <a:ext uri="{FF2B5EF4-FFF2-40B4-BE49-F238E27FC236}">
                <a16:creationId xmlns:a16="http://schemas.microsoft.com/office/drawing/2014/main" id="{8A61784E-A1CA-4D6F-A589-EEEB1D7A5D43}"/>
              </a:ext>
            </a:extLst>
          </p:cNvPr>
          <p:cNvPicPr>
            <a:picLocks noChangeAspect="1"/>
          </p:cNvPicPr>
          <p:nvPr/>
        </p:nvPicPr>
        <p:blipFill>
          <a:blip r:embed="rId4"/>
          <a:stretch>
            <a:fillRect/>
          </a:stretch>
        </p:blipFill>
        <p:spPr>
          <a:xfrm>
            <a:off x="5065347" y="1727930"/>
            <a:ext cx="1242420" cy="1048516"/>
          </a:xfrm>
          <a:prstGeom prst="rect">
            <a:avLst/>
          </a:prstGeom>
        </p:spPr>
      </p:pic>
      <p:sp>
        <p:nvSpPr>
          <p:cNvPr id="38" name="TextBox 37">
            <a:extLst>
              <a:ext uri="{FF2B5EF4-FFF2-40B4-BE49-F238E27FC236}">
                <a16:creationId xmlns:a16="http://schemas.microsoft.com/office/drawing/2014/main" id="{16E31963-3F83-4757-A194-97A5F1288718}"/>
              </a:ext>
            </a:extLst>
          </p:cNvPr>
          <p:cNvSpPr txBox="1"/>
          <p:nvPr/>
        </p:nvSpPr>
        <p:spPr>
          <a:xfrm>
            <a:off x="6874007" y="2962565"/>
            <a:ext cx="899605" cy="523220"/>
          </a:xfrm>
          <a:prstGeom prst="rect">
            <a:avLst/>
          </a:prstGeom>
          <a:noFill/>
        </p:spPr>
        <p:txBody>
          <a:bodyPr wrap="none" rtlCol="0">
            <a:spAutoFit/>
          </a:bodyPr>
          <a:lstStyle/>
          <a:p>
            <a:r>
              <a:rPr lang="en" sz="2800" b="1" dirty="0">
                <a:cs typeface="B Nazanin" panose="00000400000000000000" pitchFamily="2" charset="-78"/>
              </a:rPr>
              <a:t>1359</a:t>
            </a:r>
            <a:endParaRPr lang="en-US" sz="2800" b="1" dirty="0">
              <a:cs typeface="B Nazanin" panose="00000400000000000000" pitchFamily="2" charset="-78"/>
            </a:endParaRPr>
          </a:p>
        </p:txBody>
      </p:sp>
      <p:cxnSp>
        <p:nvCxnSpPr>
          <p:cNvPr id="42" name="Straight Connector 41">
            <a:extLst>
              <a:ext uri="{FF2B5EF4-FFF2-40B4-BE49-F238E27FC236}">
                <a16:creationId xmlns:a16="http://schemas.microsoft.com/office/drawing/2014/main" id="{4425FEEB-C66A-4BCE-8E70-7360F4BBC0DB}"/>
              </a:ext>
            </a:extLst>
          </p:cNvPr>
          <p:cNvCxnSpPr>
            <a:cxnSpLocks/>
          </p:cNvCxnSpPr>
          <p:nvPr/>
        </p:nvCxnSpPr>
        <p:spPr>
          <a:xfrm>
            <a:off x="8695443" y="2277083"/>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3" name="Arrow: Right 42">
            <a:extLst>
              <a:ext uri="{FF2B5EF4-FFF2-40B4-BE49-F238E27FC236}">
                <a16:creationId xmlns:a16="http://schemas.microsoft.com/office/drawing/2014/main" id="{28826668-6CC0-429C-93F6-2F443CDE94B3}"/>
              </a:ext>
            </a:extLst>
          </p:cNvPr>
          <p:cNvSpPr/>
          <p:nvPr/>
        </p:nvSpPr>
        <p:spPr>
          <a:xfrm>
            <a:off x="8456719" y="1813085"/>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EE6A5F-DAC3-48D6-9779-B794E47425AB}"/>
              </a:ext>
            </a:extLst>
          </p:cNvPr>
          <p:cNvSpPr txBox="1"/>
          <p:nvPr/>
        </p:nvSpPr>
        <p:spPr>
          <a:xfrm>
            <a:off x="8245640" y="2962565"/>
            <a:ext cx="861133" cy="523220"/>
          </a:xfrm>
          <a:prstGeom prst="rect">
            <a:avLst/>
          </a:prstGeom>
          <a:noFill/>
        </p:spPr>
        <p:txBody>
          <a:bodyPr wrap="none" rtlCol="0">
            <a:spAutoFit/>
          </a:bodyPr>
          <a:lstStyle/>
          <a:p>
            <a:r>
              <a:rPr lang="en" sz="2800" b="1" dirty="0">
                <a:cs typeface="B Nazanin" panose="00000400000000000000" pitchFamily="2" charset="-78"/>
              </a:rPr>
              <a:t>1369</a:t>
            </a:r>
            <a:endParaRPr lang="en-US" sz="2800" b="1" dirty="0">
              <a:cs typeface="B Nazanin" panose="00000400000000000000" pitchFamily="2" charset="-78"/>
            </a:endParaRPr>
          </a:p>
        </p:txBody>
      </p:sp>
      <p:pic>
        <p:nvPicPr>
          <p:cNvPr id="36" name="Picture 35">
            <a:extLst>
              <a:ext uri="{FF2B5EF4-FFF2-40B4-BE49-F238E27FC236}">
                <a16:creationId xmlns:a16="http://schemas.microsoft.com/office/drawing/2014/main" id="{9DA4AEB5-AD36-4060-8E31-E8B9DDAE0C61}"/>
              </a:ext>
            </a:extLst>
          </p:cNvPr>
          <p:cNvPicPr>
            <a:picLocks noChangeAspect="1"/>
          </p:cNvPicPr>
          <p:nvPr/>
        </p:nvPicPr>
        <p:blipFill>
          <a:blip r:embed="rId5"/>
          <a:stretch>
            <a:fillRect/>
          </a:stretch>
        </p:blipFill>
        <p:spPr>
          <a:xfrm>
            <a:off x="9176169" y="2233756"/>
            <a:ext cx="964782" cy="542690"/>
          </a:xfrm>
          <a:prstGeom prst="rect">
            <a:avLst/>
          </a:prstGeom>
        </p:spPr>
      </p:pic>
      <p:pic>
        <p:nvPicPr>
          <p:cNvPr id="48" name="Picture 47">
            <a:extLst>
              <a:ext uri="{FF2B5EF4-FFF2-40B4-BE49-F238E27FC236}">
                <a16:creationId xmlns:a16="http://schemas.microsoft.com/office/drawing/2014/main" id="{DB8F8419-B605-4818-BA0A-846B42FD575F}"/>
              </a:ext>
            </a:extLst>
          </p:cNvPr>
          <p:cNvPicPr>
            <a:picLocks noChangeAspect="1"/>
          </p:cNvPicPr>
          <p:nvPr/>
        </p:nvPicPr>
        <p:blipFill>
          <a:blip r:embed="rId6"/>
          <a:stretch>
            <a:fillRect/>
          </a:stretch>
        </p:blipFill>
        <p:spPr>
          <a:xfrm>
            <a:off x="10048720" y="1682404"/>
            <a:ext cx="872999" cy="491062"/>
          </a:xfrm>
          <a:prstGeom prst="rect">
            <a:avLst/>
          </a:prstGeom>
        </p:spPr>
      </p:pic>
      <p:pic>
        <p:nvPicPr>
          <p:cNvPr id="52" name="Picture 51">
            <a:extLst>
              <a:ext uri="{FF2B5EF4-FFF2-40B4-BE49-F238E27FC236}">
                <a16:creationId xmlns:a16="http://schemas.microsoft.com/office/drawing/2014/main" id="{B4A92173-4DC9-4C4E-B039-E38D1B24BF7E}"/>
              </a:ext>
            </a:extLst>
          </p:cNvPr>
          <p:cNvPicPr>
            <a:picLocks noChangeAspect="1"/>
          </p:cNvPicPr>
          <p:nvPr/>
        </p:nvPicPr>
        <p:blipFill>
          <a:blip r:embed="rId7"/>
          <a:stretch>
            <a:fillRect/>
          </a:stretch>
        </p:blipFill>
        <p:spPr>
          <a:xfrm>
            <a:off x="9392951" y="1715214"/>
            <a:ext cx="531217" cy="523220"/>
          </a:xfrm>
          <a:prstGeom prst="rect">
            <a:avLst/>
          </a:prstGeom>
        </p:spPr>
      </p:pic>
      <p:pic>
        <p:nvPicPr>
          <p:cNvPr id="54" name="Picture 53">
            <a:extLst>
              <a:ext uri="{FF2B5EF4-FFF2-40B4-BE49-F238E27FC236}">
                <a16:creationId xmlns:a16="http://schemas.microsoft.com/office/drawing/2014/main" id="{64CCE341-974A-4EF1-B542-7902B85DFBCF}"/>
              </a:ext>
            </a:extLst>
          </p:cNvPr>
          <p:cNvPicPr>
            <a:picLocks noChangeAspect="1"/>
          </p:cNvPicPr>
          <p:nvPr/>
        </p:nvPicPr>
        <p:blipFill>
          <a:blip r:embed="rId8"/>
          <a:stretch>
            <a:fillRect/>
          </a:stretch>
        </p:blipFill>
        <p:spPr>
          <a:xfrm>
            <a:off x="10140951" y="2275211"/>
            <a:ext cx="708475" cy="491062"/>
          </a:xfrm>
          <a:prstGeom prst="rect">
            <a:avLst/>
          </a:prstGeom>
        </p:spPr>
      </p:pic>
      <p:pic>
        <p:nvPicPr>
          <p:cNvPr id="56" name="Picture 55">
            <a:extLst>
              <a:ext uri="{FF2B5EF4-FFF2-40B4-BE49-F238E27FC236}">
                <a16:creationId xmlns:a16="http://schemas.microsoft.com/office/drawing/2014/main" id="{5D332CCA-938C-4739-A8A2-89D3B0F5F159}"/>
              </a:ext>
            </a:extLst>
          </p:cNvPr>
          <p:cNvPicPr>
            <a:picLocks noChangeAspect="1"/>
          </p:cNvPicPr>
          <p:nvPr/>
        </p:nvPicPr>
        <p:blipFill>
          <a:blip r:embed="rId9"/>
          <a:stretch>
            <a:fillRect/>
          </a:stretch>
        </p:blipFill>
        <p:spPr>
          <a:xfrm>
            <a:off x="11003058" y="2269323"/>
            <a:ext cx="580248" cy="471556"/>
          </a:xfrm>
          <a:prstGeom prst="rect">
            <a:avLst/>
          </a:prstGeom>
        </p:spPr>
      </p:pic>
      <p:pic>
        <p:nvPicPr>
          <p:cNvPr id="58" name="Picture 57">
            <a:extLst>
              <a:ext uri="{FF2B5EF4-FFF2-40B4-BE49-F238E27FC236}">
                <a16:creationId xmlns:a16="http://schemas.microsoft.com/office/drawing/2014/main" id="{CC4B53CB-CC82-474C-95B1-D1C9DF7C956B}"/>
              </a:ext>
            </a:extLst>
          </p:cNvPr>
          <p:cNvPicPr>
            <a:picLocks noChangeAspect="1"/>
          </p:cNvPicPr>
          <p:nvPr/>
        </p:nvPicPr>
        <p:blipFill>
          <a:blip r:embed="rId10"/>
          <a:stretch>
            <a:fillRect/>
          </a:stretch>
        </p:blipFill>
        <p:spPr>
          <a:xfrm>
            <a:off x="10956228" y="1682720"/>
            <a:ext cx="671053" cy="525869"/>
          </a:xfrm>
          <a:prstGeom prst="rect">
            <a:avLst/>
          </a:prstGeom>
        </p:spPr>
      </p:pic>
      <p:sp>
        <p:nvSpPr>
          <p:cNvPr id="63" name="Rectangle 62">
            <a:extLst>
              <a:ext uri="{FF2B5EF4-FFF2-40B4-BE49-F238E27FC236}">
                <a16:creationId xmlns:a16="http://schemas.microsoft.com/office/drawing/2014/main" id="{B987E9A7-4346-4A84-9931-ACD46B88C217}"/>
              </a:ext>
            </a:extLst>
          </p:cNvPr>
          <p:cNvSpPr/>
          <p:nvPr/>
        </p:nvSpPr>
        <p:spPr>
          <a:xfrm>
            <a:off x="0" y="5327202"/>
            <a:ext cx="12192000"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E1461018-33DA-476A-9D2D-D60B314D0A73}"/>
              </a:ext>
            </a:extLst>
          </p:cNvPr>
          <p:cNvSpPr txBox="1"/>
          <p:nvPr/>
        </p:nvSpPr>
        <p:spPr>
          <a:xfrm>
            <a:off x="169178" y="5387468"/>
            <a:ext cx="909223" cy="523220"/>
          </a:xfrm>
          <a:prstGeom prst="rect">
            <a:avLst/>
          </a:prstGeom>
          <a:noFill/>
        </p:spPr>
        <p:txBody>
          <a:bodyPr wrap="none" rtlCol="0">
            <a:spAutoFit/>
          </a:bodyPr>
          <a:lstStyle/>
          <a:p>
            <a:r>
              <a:rPr lang="en" sz="2800" b="1" dirty="0">
                <a:cs typeface="B Nazanin" panose="00000400000000000000" pitchFamily="2" charset="-78"/>
              </a:rPr>
              <a:t>1373</a:t>
            </a:r>
            <a:endParaRPr lang="en-US" sz="2800" b="1" dirty="0">
              <a:cs typeface="B Nazanin" panose="00000400000000000000" pitchFamily="2" charset="-78"/>
            </a:endParaRPr>
          </a:p>
        </p:txBody>
      </p:sp>
      <p:cxnSp>
        <p:nvCxnSpPr>
          <p:cNvPr id="65" name="Straight Connector 64">
            <a:extLst>
              <a:ext uri="{FF2B5EF4-FFF2-40B4-BE49-F238E27FC236}">
                <a16:creationId xmlns:a16="http://schemas.microsoft.com/office/drawing/2014/main" id="{8018913F-B0D9-4439-A0E1-27D3E957D6E6}"/>
              </a:ext>
            </a:extLst>
          </p:cNvPr>
          <p:cNvCxnSpPr>
            <a:cxnSpLocks/>
          </p:cNvCxnSpPr>
          <p:nvPr/>
        </p:nvCxnSpPr>
        <p:spPr>
          <a:xfrm>
            <a:off x="574576" y="4719546"/>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6" name="Oval 65">
            <a:extLst>
              <a:ext uri="{FF2B5EF4-FFF2-40B4-BE49-F238E27FC236}">
                <a16:creationId xmlns:a16="http://schemas.microsoft.com/office/drawing/2014/main" id="{74BD130A-F4B4-49E3-8880-46454665D6C7}"/>
              </a:ext>
            </a:extLst>
          </p:cNvPr>
          <p:cNvSpPr/>
          <p:nvPr/>
        </p:nvSpPr>
        <p:spPr>
          <a:xfrm>
            <a:off x="221548" y="410356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BA89DC5-44EF-4D26-891D-157F6DB7C758}"/>
              </a:ext>
            </a:extLst>
          </p:cNvPr>
          <p:cNvSpPr/>
          <p:nvPr/>
        </p:nvSpPr>
        <p:spPr>
          <a:xfrm>
            <a:off x="343081" y="437068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a:extLst>
              <a:ext uri="{FF2B5EF4-FFF2-40B4-BE49-F238E27FC236}">
                <a16:creationId xmlns:a16="http://schemas.microsoft.com/office/drawing/2014/main" id="{18267102-01D7-4EA0-A368-C861E996F616}"/>
              </a:ext>
            </a:extLst>
          </p:cNvPr>
          <p:cNvSpPr txBox="1"/>
          <p:nvPr/>
        </p:nvSpPr>
        <p:spPr>
          <a:xfrm>
            <a:off x="1043006" y="5449023"/>
            <a:ext cx="3063659" cy="400110"/>
          </a:xfrm>
          <a:prstGeom prst="rect">
            <a:avLst/>
          </a:prstGeom>
          <a:solidFill>
            <a:srgbClr val="C00000"/>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Export and import regulation law</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4" name="Picture 73">
            <a:extLst>
              <a:ext uri="{FF2B5EF4-FFF2-40B4-BE49-F238E27FC236}">
                <a16:creationId xmlns:a16="http://schemas.microsoft.com/office/drawing/2014/main" id="{2F007A50-A5D0-4FDA-8A35-B7FD46AB336E}"/>
              </a:ext>
            </a:extLst>
          </p:cNvPr>
          <p:cNvPicPr>
            <a:picLocks noChangeAspect="1"/>
          </p:cNvPicPr>
          <p:nvPr/>
        </p:nvPicPr>
        <p:blipFill>
          <a:blip r:embed="rId11"/>
          <a:stretch>
            <a:fillRect/>
          </a:stretch>
        </p:blipFill>
        <p:spPr>
          <a:xfrm>
            <a:off x="2484165" y="4491436"/>
            <a:ext cx="1336883" cy="700332"/>
          </a:xfrm>
          <a:prstGeom prst="rect">
            <a:avLst/>
          </a:prstGeom>
        </p:spPr>
      </p:pic>
      <p:pic>
        <p:nvPicPr>
          <p:cNvPr id="72" name="Picture 71">
            <a:extLst>
              <a:ext uri="{FF2B5EF4-FFF2-40B4-BE49-F238E27FC236}">
                <a16:creationId xmlns:a16="http://schemas.microsoft.com/office/drawing/2014/main" id="{D9AA2676-BEB3-495F-98E7-1B45BC547FBD}"/>
              </a:ext>
            </a:extLst>
          </p:cNvPr>
          <p:cNvPicPr>
            <a:picLocks noChangeAspect="1"/>
          </p:cNvPicPr>
          <p:nvPr/>
        </p:nvPicPr>
        <p:blipFill>
          <a:blip r:embed="rId12"/>
          <a:stretch>
            <a:fillRect/>
          </a:stretch>
        </p:blipFill>
        <p:spPr>
          <a:xfrm>
            <a:off x="2023518" y="4514727"/>
            <a:ext cx="1222954" cy="731014"/>
          </a:xfrm>
          <a:prstGeom prst="rect">
            <a:avLst/>
          </a:prstGeom>
        </p:spPr>
      </p:pic>
      <p:pic>
        <p:nvPicPr>
          <p:cNvPr id="70" name="Picture 69">
            <a:extLst>
              <a:ext uri="{FF2B5EF4-FFF2-40B4-BE49-F238E27FC236}">
                <a16:creationId xmlns:a16="http://schemas.microsoft.com/office/drawing/2014/main" id="{2A9787E3-A427-410B-A34A-6DD79C9D0712}"/>
              </a:ext>
            </a:extLst>
          </p:cNvPr>
          <p:cNvPicPr>
            <a:picLocks noChangeAspect="1"/>
          </p:cNvPicPr>
          <p:nvPr/>
        </p:nvPicPr>
        <p:blipFill>
          <a:blip r:embed="rId13"/>
          <a:stretch>
            <a:fillRect/>
          </a:stretch>
        </p:blipFill>
        <p:spPr>
          <a:xfrm>
            <a:off x="1348784" y="4602141"/>
            <a:ext cx="1222954" cy="680037"/>
          </a:xfrm>
          <a:prstGeom prst="rect">
            <a:avLst/>
          </a:prstGeom>
        </p:spPr>
      </p:pic>
      <p:pic>
        <p:nvPicPr>
          <p:cNvPr id="2058" name="Picture 10" descr="آغاز نخستین پیش‌ثبت‌نام فروش فوق‌العاده ایران‌خودرو و سایپا از ۴  خرداد+اسامی خودروها - ایسنا">
            <a:extLst>
              <a:ext uri="{FF2B5EF4-FFF2-40B4-BE49-F238E27FC236}">
                <a16:creationId xmlns:a16="http://schemas.microsoft.com/office/drawing/2014/main" id="{0A9E2979-A178-4E50-B012-B988B5229A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2386" y="4134879"/>
            <a:ext cx="1139497" cy="7495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6806982F-B4E3-4CFC-ADA2-1DC59A62B2B8}"/>
              </a:ext>
            </a:extLst>
          </p:cNvPr>
          <p:cNvSpPr txBox="1"/>
          <p:nvPr/>
        </p:nvSpPr>
        <p:spPr>
          <a:xfrm>
            <a:off x="4281192" y="4861834"/>
            <a:ext cx="1261884"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lack of competition</a:t>
            </a:r>
            <a:endParaRPr lang="en-US"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cxnSp>
        <p:nvCxnSpPr>
          <p:cNvPr id="81" name="Straight Connector 80">
            <a:extLst>
              <a:ext uri="{FF2B5EF4-FFF2-40B4-BE49-F238E27FC236}">
                <a16:creationId xmlns:a16="http://schemas.microsoft.com/office/drawing/2014/main" id="{D4DA23DC-FA78-4FE6-8154-A6C3528FBF20}"/>
              </a:ext>
            </a:extLst>
          </p:cNvPr>
          <p:cNvCxnSpPr>
            <a:cxnSpLocks/>
          </p:cNvCxnSpPr>
          <p:nvPr/>
        </p:nvCxnSpPr>
        <p:spPr>
          <a:xfrm>
            <a:off x="8001350" y="4725582"/>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82" name="Arrow: Right 81">
            <a:extLst>
              <a:ext uri="{FF2B5EF4-FFF2-40B4-BE49-F238E27FC236}">
                <a16:creationId xmlns:a16="http://schemas.microsoft.com/office/drawing/2014/main" id="{677E46C6-7042-4D47-BE6B-9C94B19B56E8}"/>
              </a:ext>
            </a:extLst>
          </p:cNvPr>
          <p:cNvSpPr/>
          <p:nvPr/>
        </p:nvSpPr>
        <p:spPr>
          <a:xfrm>
            <a:off x="7787793" y="4261584"/>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883A5BFC-5108-4D72-B1F8-175279E32EEA}"/>
              </a:ext>
            </a:extLst>
          </p:cNvPr>
          <p:cNvSpPr txBox="1"/>
          <p:nvPr/>
        </p:nvSpPr>
        <p:spPr>
          <a:xfrm>
            <a:off x="7568325" y="5398105"/>
            <a:ext cx="915635" cy="523220"/>
          </a:xfrm>
          <a:prstGeom prst="rect">
            <a:avLst/>
          </a:prstGeom>
          <a:noFill/>
        </p:spPr>
        <p:txBody>
          <a:bodyPr wrap="none" rtlCol="0">
            <a:spAutoFit/>
          </a:bodyPr>
          <a:lstStyle/>
          <a:p>
            <a:r>
              <a:rPr lang="en" sz="2800" b="1" dirty="0">
                <a:cs typeface="B Nazanin" panose="00000400000000000000" pitchFamily="2" charset="-78"/>
              </a:rPr>
              <a:t>1383</a:t>
            </a:r>
            <a:endParaRPr lang="en-US" sz="2800" b="1" dirty="0">
              <a:cs typeface="B Nazanin" panose="00000400000000000000" pitchFamily="2" charset="-78"/>
            </a:endParaRPr>
          </a:p>
        </p:txBody>
      </p:sp>
      <p:pic>
        <p:nvPicPr>
          <p:cNvPr id="84" name="Picture 83">
            <a:extLst>
              <a:ext uri="{FF2B5EF4-FFF2-40B4-BE49-F238E27FC236}">
                <a16:creationId xmlns:a16="http://schemas.microsoft.com/office/drawing/2014/main" id="{2DE657A3-B1A5-477B-A361-1A15342D6CDE}"/>
              </a:ext>
            </a:extLst>
          </p:cNvPr>
          <p:cNvPicPr>
            <a:picLocks noChangeAspect="1"/>
          </p:cNvPicPr>
          <p:nvPr/>
        </p:nvPicPr>
        <p:blipFill>
          <a:blip r:embed="rId3"/>
          <a:stretch>
            <a:fillRect/>
          </a:stretch>
        </p:blipFill>
        <p:spPr>
          <a:xfrm>
            <a:off x="8349510" y="4195282"/>
            <a:ext cx="1142153" cy="1142153"/>
          </a:xfrm>
          <a:prstGeom prst="rect">
            <a:avLst/>
          </a:prstGeom>
        </p:spPr>
      </p:pic>
      <p:sp>
        <p:nvSpPr>
          <p:cNvPr id="85" name="TextBox 84">
            <a:extLst>
              <a:ext uri="{FF2B5EF4-FFF2-40B4-BE49-F238E27FC236}">
                <a16:creationId xmlns:a16="http://schemas.microsoft.com/office/drawing/2014/main" id="{2BDBEBFF-A0E8-4F11-A25C-C08750855D09}"/>
              </a:ext>
            </a:extLst>
          </p:cNvPr>
          <p:cNvSpPr txBox="1"/>
          <p:nvPr/>
        </p:nvSpPr>
        <p:spPr>
          <a:xfrm>
            <a:off x="8851061" y="4832787"/>
            <a:ext cx="1241045"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400" b="1" dirty="0">
                <a:ln/>
                <a:solidFill>
                  <a:schemeClr val="accent3"/>
                </a:solidFill>
                <a:cs typeface="B Titr" panose="00000700000000000000" pitchFamily="2" charset="-78"/>
              </a:rPr>
              <a:t>Oil prices</a:t>
            </a:r>
            <a:endParaRPr lang="en-US" sz="2400" b="1" dirty="0">
              <a:ln/>
              <a:solidFill>
                <a:schemeClr val="accent3"/>
              </a:solidFill>
              <a:cs typeface="B Titr" panose="00000700000000000000" pitchFamily="2" charset="-78"/>
            </a:endParaRPr>
          </a:p>
        </p:txBody>
      </p:sp>
      <p:sp>
        <p:nvSpPr>
          <p:cNvPr id="87" name="TextBox 86">
            <a:extLst>
              <a:ext uri="{FF2B5EF4-FFF2-40B4-BE49-F238E27FC236}">
                <a16:creationId xmlns:a16="http://schemas.microsoft.com/office/drawing/2014/main" id="{B88AB33B-DED9-41C0-8CA7-C781426401B4}"/>
              </a:ext>
            </a:extLst>
          </p:cNvPr>
          <p:cNvSpPr txBox="1"/>
          <p:nvPr/>
        </p:nvSpPr>
        <p:spPr>
          <a:xfrm>
            <a:off x="8581858"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Tariff 120%</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6" name="Picture 75">
            <a:extLst>
              <a:ext uri="{FF2B5EF4-FFF2-40B4-BE49-F238E27FC236}">
                <a16:creationId xmlns:a16="http://schemas.microsoft.com/office/drawing/2014/main" id="{A90FBA6B-3A20-4529-9035-6F81F97CB6F9}"/>
              </a:ext>
            </a:extLst>
          </p:cNvPr>
          <p:cNvPicPr>
            <a:picLocks noChangeAspect="1"/>
          </p:cNvPicPr>
          <p:nvPr/>
        </p:nvPicPr>
        <p:blipFill>
          <a:blip r:embed="rId15"/>
          <a:stretch>
            <a:fillRect/>
          </a:stretch>
        </p:blipFill>
        <p:spPr>
          <a:xfrm>
            <a:off x="5736150" y="4502650"/>
            <a:ext cx="1216936" cy="730797"/>
          </a:xfrm>
          <a:prstGeom prst="rect">
            <a:avLst/>
          </a:prstGeom>
        </p:spPr>
      </p:pic>
      <p:sp>
        <p:nvSpPr>
          <p:cNvPr id="91" name="TextBox 90">
            <a:extLst>
              <a:ext uri="{FF2B5EF4-FFF2-40B4-BE49-F238E27FC236}">
                <a16:creationId xmlns:a16="http://schemas.microsoft.com/office/drawing/2014/main" id="{53A41506-1FD8-492D-8F3B-AE827431810C}"/>
              </a:ext>
            </a:extLst>
          </p:cNvPr>
          <p:cNvSpPr txBox="1"/>
          <p:nvPr/>
        </p:nvSpPr>
        <p:spPr>
          <a:xfrm>
            <a:off x="5923669" y="5398105"/>
            <a:ext cx="841897" cy="523220"/>
          </a:xfrm>
          <a:prstGeom prst="rect">
            <a:avLst/>
          </a:prstGeom>
          <a:noFill/>
        </p:spPr>
        <p:txBody>
          <a:bodyPr wrap="none" rtlCol="0">
            <a:spAutoFit/>
          </a:bodyPr>
          <a:lstStyle/>
          <a:p>
            <a:r>
              <a:rPr lang="en" sz="2800" b="1" dirty="0">
                <a:cs typeface="B Nazanin" panose="00000400000000000000" pitchFamily="2" charset="-78"/>
              </a:rPr>
              <a:t>1380</a:t>
            </a:r>
            <a:endParaRPr lang="en-US" sz="2800" b="1" dirty="0">
              <a:cs typeface="B Nazanin" panose="00000400000000000000" pitchFamily="2" charset="-78"/>
            </a:endParaRPr>
          </a:p>
        </p:txBody>
      </p:sp>
      <p:sp>
        <p:nvSpPr>
          <p:cNvPr id="92" name="TextBox 91">
            <a:extLst>
              <a:ext uri="{FF2B5EF4-FFF2-40B4-BE49-F238E27FC236}">
                <a16:creationId xmlns:a16="http://schemas.microsoft.com/office/drawing/2014/main" id="{64E67FB4-0783-4027-A9BE-73084BE968D9}"/>
              </a:ext>
            </a:extLst>
          </p:cNvPr>
          <p:cNvSpPr txBox="1"/>
          <p:nvPr/>
        </p:nvSpPr>
        <p:spPr>
          <a:xfrm>
            <a:off x="9998338" y="5386642"/>
            <a:ext cx="894797" cy="523220"/>
          </a:xfrm>
          <a:prstGeom prst="rect">
            <a:avLst/>
          </a:prstGeom>
          <a:noFill/>
        </p:spPr>
        <p:txBody>
          <a:bodyPr wrap="none" rtlCol="0">
            <a:spAutoFit/>
          </a:bodyPr>
          <a:lstStyle/>
          <a:p>
            <a:r>
              <a:rPr lang="en" sz="2800" b="1" dirty="0">
                <a:cs typeface="B Nazanin" panose="00000400000000000000" pitchFamily="2" charset="-78"/>
              </a:rPr>
              <a:t>1384</a:t>
            </a:r>
            <a:endParaRPr lang="en-US" sz="2800" b="1" dirty="0">
              <a:cs typeface="B Nazanin" panose="00000400000000000000" pitchFamily="2" charset="-78"/>
            </a:endParaRPr>
          </a:p>
        </p:txBody>
      </p:sp>
      <p:sp>
        <p:nvSpPr>
          <p:cNvPr id="93" name="TextBox 92">
            <a:extLst>
              <a:ext uri="{FF2B5EF4-FFF2-40B4-BE49-F238E27FC236}">
                <a16:creationId xmlns:a16="http://schemas.microsoft.com/office/drawing/2014/main" id="{9B37F0B4-7F4C-47D4-9682-664B031516BD}"/>
              </a:ext>
            </a:extLst>
          </p:cNvPr>
          <p:cNvSpPr txBox="1"/>
          <p:nvPr/>
        </p:nvSpPr>
        <p:spPr>
          <a:xfrm>
            <a:off x="10849426"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100% tariff</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102" name="Slide Number Placeholder 3">
            <a:extLst>
              <a:ext uri="{FF2B5EF4-FFF2-40B4-BE49-F238E27FC236}">
                <a16:creationId xmlns:a16="http://schemas.microsoft.com/office/drawing/2014/main" id="{95B0CD26-8A32-421E-8F4C-2F4FD9001EB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Tree>
    <p:extLst>
      <p:ext uri="{BB962C8B-B14F-4D97-AF65-F5344CB8AC3E}">
        <p14:creationId xmlns:p14="http://schemas.microsoft.com/office/powerpoint/2010/main" val="86931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 dirty="0">
                <a:solidFill>
                  <a:srgbClr val="FFA41C"/>
                </a:solidFill>
              </a:rPr>
              <a:t>Extensive game</a:t>
            </a:r>
          </a:p>
        </p:txBody>
      </p:sp>
      <p:pic>
        <p:nvPicPr>
          <p:cNvPr id="7" name="Picture Placeholder 6">
            <a:extLst>
              <a:ext uri="{FF2B5EF4-FFF2-40B4-BE49-F238E27FC236}">
                <a16:creationId xmlns:a16="http://schemas.microsoft.com/office/drawing/2014/main" id="{D5A4A74A-6B5D-4AC4-9BFF-307E87B22412}"/>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931722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4DBFC-4BF0-4819-8B1D-55F956A8B96B}"/>
              </a:ext>
            </a:extLst>
          </p:cNvPr>
          <p:cNvSpPr>
            <a:spLocks noGrp="1"/>
          </p:cNvSpPr>
          <p:nvPr>
            <p:ph type="ftr" sz="quarter" idx="11"/>
          </p:nvPr>
        </p:nvSpPr>
        <p:spPr>
          <a:xfrm>
            <a:off x="7037294" y="2091390"/>
            <a:ext cx="4944035" cy="3089881"/>
          </a:xfrm>
        </p:spPr>
        <p:txBody>
          <a:bodyPr/>
          <a:lstStyle/>
          <a:p>
            <a:pPr algn="r"/>
            <a:r>
              <a:rPr lang="en" sz="1800" dirty="0">
                <a:solidFill>
                  <a:schemeClr val="tx1"/>
                </a:solidFill>
                <a:cs typeface="B Nazanin" panose="00000400000000000000" pitchFamily="2" charset="-78"/>
              </a:rPr>
              <a:t>One of the best ways to communicate between the proposed problem and game theory is to model the situation in </a:t>
            </a:r>
            <a:r>
              <a:rPr lang="en" sz="1800" b="1" dirty="0">
                <a:solidFill>
                  <a:schemeClr val="tx1"/>
                </a:solidFill>
                <a:cs typeface="B Nazanin" panose="00000400000000000000" pitchFamily="2" charset="-78"/>
              </a:rPr>
              <a:t>the form of developed games.</a:t>
            </a:r>
          </a:p>
          <a:p>
            <a:pPr algn="r"/>
            <a:endParaRPr lang="fa-IR" sz="1800" dirty="0">
              <a:solidFill>
                <a:schemeClr val="tx1"/>
              </a:solidFill>
              <a:cs typeface="B Nazanin" panose="00000400000000000000" pitchFamily="2" charset="-78"/>
            </a:endParaRPr>
          </a:p>
          <a:p>
            <a:pPr algn="r"/>
            <a:endParaRPr lang="fa-IR" sz="1800" dirty="0">
              <a:solidFill>
                <a:schemeClr val="tx1"/>
              </a:solidFill>
              <a:cs typeface="B Nazanin" panose="00000400000000000000" pitchFamily="2" charset="-78"/>
            </a:endParaRPr>
          </a:p>
          <a:p>
            <a:pPr algn="r"/>
            <a:r>
              <a:rPr lang="en" sz="1800" dirty="0">
                <a:solidFill>
                  <a:schemeClr val="tx1"/>
                </a:solidFill>
                <a:cs typeface="B Nazanin" panose="00000400000000000000" pitchFamily="2" charset="-78"/>
              </a:rPr>
              <a:t>Advanced game advantage:</a:t>
            </a:r>
          </a:p>
          <a:p>
            <a:pPr algn="r"/>
            <a:r>
              <a:rPr lang="en" sz="1800" dirty="0">
                <a:solidFill>
                  <a:schemeClr val="tx1"/>
                </a:solidFill>
                <a:cs typeface="B Nazanin" panose="00000400000000000000" pitchFamily="2" charset="-78"/>
              </a:rPr>
              <a:t>Being more realistic</a:t>
            </a:r>
          </a:p>
          <a:p>
            <a:pPr algn="r"/>
            <a:endParaRPr lang="fa-IR" sz="1800" dirty="0">
              <a:solidFill>
                <a:schemeClr val="tx1"/>
              </a:solidFill>
              <a:cs typeface="B Nazanin" panose="00000400000000000000" pitchFamily="2" charset="-78"/>
            </a:endParaRPr>
          </a:p>
          <a:p>
            <a:endParaRPr lang="en-US" sz="1800" dirty="0">
              <a:solidFill>
                <a:schemeClr val="tx1"/>
              </a:solidFill>
            </a:endParaRPr>
          </a:p>
        </p:txBody>
      </p:sp>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8283388" y="475129"/>
            <a:ext cx="3697941" cy="959223"/>
          </a:xfrm>
        </p:spPr>
        <p:txBody>
          <a:bodyPr/>
          <a:lstStyle/>
          <a:p>
            <a:r>
              <a:rPr lang="en" sz="2600" dirty="0"/>
              <a:t>Extensive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283388" y="5181271"/>
            <a:ext cx="3646076" cy="646331"/>
          </a:xfrm>
          <a:prstGeom prst="rect">
            <a:avLst/>
          </a:prstGeom>
          <a:noFill/>
        </p:spPr>
        <p:txBody>
          <a:bodyPr wrap="square">
            <a:spAutoFit/>
          </a:bodyPr>
          <a:lstStyle/>
          <a:p>
            <a:pPr algn="r"/>
            <a:r>
              <a:rPr lang="en" dirty="0">
                <a:solidFill>
                  <a:schemeClr val="tx1"/>
                </a:solidFill>
                <a:cs typeface="B Nazanin" panose="00000400000000000000" pitchFamily="2" charset="-78"/>
              </a:rPr>
              <a:t>The most important influencing factors in choosing two players </a:t>
            </a:r>
            <a:r>
              <a:rPr lang="en" dirty="0">
                <a:solidFill>
                  <a:schemeClr val="tx1"/>
                </a:solidFill>
              </a:rPr>
              <a:t>:</a:t>
            </a:r>
          </a:p>
          <a:p>
            <a:pPr algn="ctr"/>
            <a:r>
              <a:rPr lang="en"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a:t>
            </a:r>
            <a:r>
              <a:rPr lang="en" dirty="0">
                <a:latin typeface="Calibri" panose="020F0502020204030204" pitchFamily="34" charset="0"/>
                <a:cs typeface="B Nazanin" panose="00000400000000000000" pitchFamily="2" charset="-78"/>
              </a:rPr>
              <a:t> </a:t>
            </a:r>
            <a:r>
              <a:rPr lang="en">
                <a:latin typeface="Calibri" panose="020F0502020204030204" pitchFamily="34" charset="0"/>
                <a:cs typeface="B Nazanin" panose="00000400000000000000" pitchFamily="2" charset="-78"/>
              </a:rPr>
              <a:t>The (positive) value </a:t>
            </a:r>
            <a:r>
              <a:rPr lang="en" dirty="0">
                <a:latin typeface="Calibri" panose="020F0502020204030204" pitchFamily="34" charset="0"/>
                <a:cs typeface="B Nazanin" panose="00000400000000000000" pitchFamily="2" charset="-78"/>
              </a:rPr>
              <a:t>of the parliament's desire to increase domestic production </a:t>
            </a:r>
            <a:r>
              <a:rPr lang="en" dirty="0">
                <a:solidFill>
                  <a:srgbClr val="FF0000"/>
                </a:solidFill>
                <a:latin typeface="Calibri" panose="020F0502020204030204" pitchFamily="34" charset="0"/>
                <a:cs typeface="Calibri" panose="020F0502020204030204" pitchFamily="34" charset="0"/>
              </a:rPr>
              <a:t>a </a:t>
            </a:r>
            <a:r>
              <a:rPr lang="en" dirty="0">
                <a:latin typeface="Calibri" panose="020F0502020204030204" pitchFamily="34" charset="0"/>
                <a:cs typeface="B Nazanin" panose="00000400000000000000" pitchFamily="2" charset="-78"/>
              </a:rPr>
              <a:t>reminder</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369332"/>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 </a:t>
            </a:r>
            <a:r>
              <a:rPr lang="en" dirty="0">
                <a:latin typeface="Calibri" panose="020F0502020204030204" pitchFamily="34" charset="0"/>
                <a:cs typeface="B Nazanin" panose="00000400000000000000" pitchFamily="2" charset="-78"/>
              </a:rPr>
              <a:t>amount of (negative) shame of the parliament in exchange for harming the car manufacturer </a:t>
            </a:r>
            <a:r>
              <a:rPr lang="en" dirty="0">
                <a:solidFill>
                  <a:srgbClr val="FF0000"/>
                </a:solidFill>
                <a:latin typeface="Calibri" panose="020F0502020204030204" pitchFamily="34" charset="0"/>
                <a:cs typeface="Calibri" panose="020F0502020204030204" pitchFamily="34" charset="0"/>
              </a:rPr>
              <a:t>s </a:t>
            </a:r>
            <a:r>
              <a:rPr lang="en" dirty="0">
                <a:latin typeface="Calibri" panose="020F0502020204030204" pitchFamily="34" charset="0"/>
                <a:cs typeface="B Nazanin" panose="00000400000000000000" pitchFamily="2" charset="-78"/>
              </a:rPr>
              <a:t>reminder</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en" dirty="0">
                <a:latin typeface="Calibri" panose="020F0502020204030204" pitchFamily="34" charset="0"/>
                <a:cs typeface="Calibri" panose="020F0502020204030204" pitchFamily="34" charset="0"/>
              </a:rPr>
              <a:t>: </a:t>
            </a:r>
            <a:r>
              <a:rPr lang="en" dirty="0">
                <a:latin typeface="Calibri" panose="020F0502020204030204" pitchFamily="34" charset="0"/>
                <a:cs typeface="B Nazanin" panose="00000400000000000000" pitchFamily="2" charset="-78"/>
              </a:rPr>
              <a:t>Amount of cost to increase car quality by car manufacturer </a:t>
            </a:r>
            <a:r>
              <a:rPr lang="en" dirty="0">
                <a:solidFill>
                  <a:srgbClr val="FF0000"/>
                </a:solidFill>
                <a:latin typeface="Calibri" panose="020F0502020204030204" pitchFamily="34" charset="0"/>
                <a:cs typeface="Calibri" panose="020F0502020204030204" pitchFamily="34" charset="0"/>
              </a:rPr>
              <a:t>B </a:t>
            </a:r>
            <a:r>
              <a:rPr lang="en" dirty="0">
                <a:latin typeface="Calibri" panose="020F0502020204030204" pitchFamily="34" charset="0"/>
                <a:cs typeface="B Nazanin" panose="00000400000000000000" pitchFamily="2" charset="-78"/>
              </a:rPr>
              <a:t>reminder</a:t>
            </a:r>
          </a:p>
        </p:txBody>
      </p:sp>
      <p:pic>
        <p:nvPicPr>
          <p:cNvPr id="1026" name="Picture 2" descr="هیچ خودرو جدیدی ثبت سفارش نمی‌شود/ چرا خودروها از گمرک ترخیص نمی‌شوند؟">
            <a:extLst>
              <a:ext uri="{FF2B5EF4-FFF2-40B4-BE49-F238E27FC236}">
                <a16:creationId xmlns:a16="http://schemas.microsoft.com/office/drawing/2014/main" id="{F41B7603-EAE6-473C-AB6C-8B92FFCF8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9" y="764943"/>
            <a:ext cx="6449155" cy="324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1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BEB48-3C9A-484F-BAA5-CE53D24A53E6}"/>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36" name="Text Placeholder 35">
            <a:extLst>
              <a:ext uri="{FF2B5EF4-FFF2-40B4-BE49-F238E27FC236}">
                <a16:creationId xmlns:a16="http://schemas.microsoft.com/office/drawing/2014/main" id="{6F82E58C-2D4C-45F4-85F1-7889089DB529}"/>
              </a:ext>
            </a:extLst>
          </p:cNvPr>
          <p:cNvSpPr>
            <a:spLocks noGrp="1"/>
          </p:cNvSpPr>
          <p:nvPr>
            <p:ph type="body" sz="quarter" idx="48"/>
          </p:nvPr>
        </p:nvSpPr>
        <p:spPr>
          <a:xfrm>
            <a:off x="4688540" y="1819763"/>
            <a:ext cx="7329489" cy="5047201"/>
          </a:xfrm>
        </p:spPr>
        <p:txBody>
          <a:bodyPr/>
          <a:lstStyle/>
          <a:p>
            <a:pPr algn="l"/>
            <a:r>
              <a:rPr lang="en" sz="1800" dirty="0">
                <a:solidFill>
                  <a:srgbClr val="FF0000"/>
                </a:solidFill>
                <a:cs typeface="B Nazanin" panose="00000400000000000000" pitchFamily="2" charset="-78"/>
              </a:rPr>
              <a:t>Players: </a:t>
            </a:r>
            <a:r>
              <a:rPr lang="en-US" sz="1800" dirty="0">
                <a:cs typeface="B Nazanin" panose="00000400000000000000" pitchFamily="2" charset="-78"/>
              </a:rPr>
              <a:t>government</a:t>
            </a:r>
            <a:r>
              <a:rPr lang="en" sz="1800" dirty="0">
                <a:cs typeface="B Nazanin" panose="00000400000000000000" pitchFamily="2" charset="-78"/>
              </a:rPr>
              <a:t> and the automobile manufacturer</a:t>
            </a:r>
          </a:p>
          <a:p>
            <a:pPr algn="l"/>
            <a:endParaRPr lang="fa-IR" sz="1800" dirty="0">
              <a:cs typeface="B Nazanin" panose="00000400000000000000" pitchFamily="2" charset="-78"/>
            </a:endParaRPr>
          </a:p>
          <a:p>
            <a:pPr algn="l"/>
            <a:r>
              <a:rPr lang="en" sz="1800" dirty="0">
                <a:solidFill>
                  <a:srgbClr val="FF0000"/>
                </a:solidFill>
                <a:cs typeface="B Nazanin" panose="00000400000000000000" pitchFamily="2" charset="-78"/>
              </a:rPr>
              <a:t>Final histories: </a:t>
            </a:r>
            <a:r>
              <a:rPr lang="en" sz="1800" dirty="0">
                <a:cs typeface="B Nazanin" panose="00000400000000000000" pitchFamily="2" charset="-78"/>
              </a:rPr>
              <a:t>(increasing quality , import) (increasing quality , import ban) (fixed quality , import) (fixed quality , import ban)</a:t>
            </a:r>
          </a:p>
          <a:p>
            <a:pPr algn="l"/>
            <a:endParaRPr lang="fa-IR" sz="1800" dirty="0">
              <a:cs typeface="B Nazanin" panose="00000400000000000000" pitchFamily="2" charset="-78"/>
            </a:endParaRPr>
          </a:p>
          <a:p>
            <a:pPr algn="l">
              <a:lnSpc>
                <a:spcPct val="107000"/>
              </a:lnSpc>
              <a:spcAft>
                <a:spcPts val="800"/>
              </a:spcAft>
            </a:pPr>
            <a:r>
              <a:rPr lang="en" sz="1800" dirty="0">
                <a:solidFill>
                  <a:srgbClr val="FF0000"/>
                </a:solidFill>
                <a:cs typeface="B Nazanin" panose="00000400000000000000" pitchFamily="2" charset="-78"/>
              </a:rPr>
              <a:t>Player function:</a:t>
            </a:r>
            <a:r>
              <a:rPr lang="en" sz="1800" dirty="0">
                <a:solidFill>
                  <a:srgbClr val="FF0000"/>
                </a:solidFill>
                <a:effectLst/>
                <a:latin typeface="Calibri" panose="020F0502020204030204" pitchFamily="34" charset="0"/>
                <a:ea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B Nazanin" panose="00000400000000000000" pitchFamily="2" charset="-78"/>
              </a:rPr>
              <a:t>If the car manufacturer starts the game (otherwise vice versa):</a:t>
            </a:r>
          </a:p>
          <a:p>
            <a:pPr algn="l" rtl="0">
              <a:lnSpc>
                <a:spcPct val="107000"/>
              </a:lnSpc>
              <a:spcAft>
                <a:spcPts val="800"/>
              </a:spcAft>
            </a:pPr>
            <a:r>
              <a:rPr lang="en" sz="1800" dirty="0">
                <a:effectLst/>
                <a:latin typeface="Calibri" panose="020F0502020204030204" pitchFamily="34" charset="0"/>
                <a:ea typeface="Calibri" panose="020F0502020204030204" pitchFamily="34" charset="0"/>
                <a:cs typeface="B Nazanin" panose="00000400000000000000" pitchFamily="2" charset="-78"/>
              </a:rPr>
              <a:t>P() = car maker , P( quality increase ) = assembly , P( fixed quality ) = assembly</a:t>
            </a:r>
          </a:p>
          <a:p>
            <a:pPr algn="l">
              <a:lnSpc>
                <a:spcPct val="107000"/>
              </a:lnSpc>
              <a:spcAft>
                <a:spcPts val="800"/>
              </a:spcAft>
            </a:pPr>
            <a:r>
              <a:rPr lang="en" sz="1800" dirty="0">
                <a:solidFill>
                  <a:srgbClr val="FF0000"/>
                </a:solidFill>
                <a:latin typeface="Calibri" panose="020F0502020204030204" pitchFamily="34" charset="0"/>
                <a:ea typeface="Calibri" panose="020F0502020204030204" pitchFamily="34" charset="0"/>
                <a:cs typeface="B Nazanin" panose="00000400000000000000" pitchFamily="2" charset="-78"/>
              </a:rPr>
              <a:t>Preferences: </a:t>
            </a:r>
            <a:r>
              <a:rPr lang="en" sz="1800" dirty="0">
                <a:latin typeface="Calibri" panose="020F0502020204030204" pitchFamily="34" charset="0"/>
                <a:ea typeface="Calibri" panose="020F0502020204030204" pitchFamily="34" charset="0"/>
                <a:cs typeface="B Nazanin" panose="00000400000000000000" pitchFamily="2" charset="-78"/>
              </a:rPr>
              <a:t>We denote the parliament's preference with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latin typeface="Calibri" panose="020F0502020204030204" pitchFamily="34" charset="0"/>
                <a:ea typeface="Calibri" panose="020F0502020204030204" pitchFamily="34" charset="0"/>
                <a:cs typeface="B Nazanin" panose="00000400000000000000" pitchFamily="2" charset="-78"/>
              </a:rPr>
              <a:t>and the automobile manufacturer's preferences with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p>
          <a:p>
            <a:pPr algn="l" rtl="0">
              <a:lnSpc>
                <a:spcPct val="107000"/>
              </a:lnSpc>
              <a:spcAft>
                <a:spcPts val="800"/>
              </a:spcAft>
            </a:pP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latin typeface="Calibri" panose="020F0502020204030204" pitchFamily="34" charset="0"/>
                <a:cs typeface="B Nazanin" panose="00000400000000000000" pitchFamily="2" charset="-78"/>
              </a:rPr>
              <a:t>( import , quality increase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cs typeface="B Nazanin" panose="00000400000000000000" pitchFamily="2" charset="-78"/>
              </a:rPr>
              <a:t>+ a –s,</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latin typeface="Calibri" panose="020F0502020204030204" pitchFamily="34" charset="0"/>
                <a:cs typeface="B Nazanin" panose="00000400000000000000" pitchFamily="2" charset="-78"/>
              </a:rPr>
              <a:t>( import ban , quality increase )</a:t>
            </a:r>
            <a:r>
              <a:rPr lang="en" sz="1800" dirty="0">
                <a:cs typeface="B Nazanin" panose="00000400000000000000" pitchFamily="2" charset="-78"/>
              </a:rPr>
              <a:t> = a ,</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latin typeface="Calibri" panose="020F0502020204030204" pitchFamily="34" charset="0"/>
                <a:cs typeface="B Nazanin" panose="00000400000000000000" pitchFamily="2" charset="-78"/>
              </a:rPr>
              <a:t>( import , fixed quality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cs typeface="B Nazanin" panose="00000400000000000000" pitchFamily="2" charset="-78"/>
              </a:rPr>
              <a:t>,</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latin typeface="Calibri" panose="020F0502020204030204" pitchFamily="34" charset="0"/>
                <a:cs typeface="B Nazanin" panose="00000400000000000000" pitchFamily="2" charset="-78"/>
              </a:rPr>
              <a:t>( import ban , fixed quality )</a:t>
            </a:r>
            <a:r>
              <a:rPr lang="en" sz="1800" dirty="0">
                <a:cs typeface="B Nazanin" panose="00000400000000000000" pitchFamily="2" charset="-78"/>
              </a:rPr>
              <a:t> = 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latin typeface="Calibri" panose="020F0502020204030204" pitchFamily="34" charset="0"/>
                <a:cs typeface="B Nazanin" panose="00000400000000000000" pitchFamily="2" charset="-78"/>
              </a:rPr>
              <a:t>( import , quality increase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 sz="1800" dirty="0">
                <a:effectLst/>
                <a:latin typeface="Calibri" panose="020F0502020204030204" pitchFamily="34" charset="0"/>
                <a:ea typeface="Calibri" panose="020F0502020204030204" pitchFamily="34" charset="0"/>
                <a:cs typeface="Arial" panose="020B0604020202020204" pitchFamily="34" charset="0"/>
              </a:rPr>
              <a:t>- B </a:t>
            </a:r>
            <a:r>
              <a:rPr lang="en" sz="1800" dirty="0">
                <a:cs typeface="B Nazanin" panose="00000400000000000000" pitchFamily="2" charset="-78"/>
              </a:rPr>
              <a:t>,</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latin typeface="Calibri" panose="020F0502020204030204" pitchFamily="34" charset="0"/>
                <a:cs typeface="B Nazanin" panose="00000400000000000000" pitchFamily="2" charset="-78"/>
              </a:rPr>
              <a:t>( import ban , quality increase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 sz="1800" dirty="0">
                <a:cs typeface="B Nazanin" panose="00000400000000000000" pitchFamily="2" charset="-78"/>
              </a:rPr>
              <a:t>- B,</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latin typeface="Calibri" panose="020F0502020204030204" pitchFamily="34" charset="0"/>
                <a:cs typeface="B Nazanin" panose="00000400000000000000" pitchFamily="2" charset="-78"/>
              </a:rPr>
              <a:t>( import , fixed quality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12 </a:t>
            </a:r>
            <a:r>
              <a:rPr lang="en" sz="1800" dirty="0">
                <a:cs typeface="B Nazanin" panose="00000400000000000000" pitchFamily="2" charset="-78"/>
              </a:rPr>
              <a:t>,</a:t>
            </a:r>
            <a:r>
              <a:rPr lang="en" sz="1800" dirty="0">
                <a:latin typeface="Calibri" panose="020F0502020204030204" pitchFamily="34" charset="0"/>
                <a:cs typeface="B Nazanin" panose="00000400000000000000" pitchFamily="2" charset="-78"/>
              </a:rPr>
              <a:t> </a:t>
            </a:r>
            <a:r>
              <a:rPr lang="en" sz="1800" dirty="0">
                <a:effectLst/>
                <a:latin typeface="Calibri" panose="020F0502020204030204" pitchFamily="34" charset="0"/>
                <a:ea typeface="Calibri" panose="020F0502020204030204" pitchFamily="34" charset="0"/>
                <a:cs typeface="Arial" panose="020B0604020202020204" pitchFamily="34" charset="0"/>
              </a:rPr>
              <a:t>u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latin typeface="Calibri" panose="020F0502020204030204" pitchFamily="34" charset="0"/>
                <a:cs typeface="B Nazanin" panose="00000400000000000000" pitchFamily="2" charset="-78"/>
              </a:rPr>
              <a:t>( import ban , fixed quality )</a:t>
            </a:r>
            <a:r>
              <a:rPr lang="en" sz="1800" dirty="0">
                <a:cs typeface="B Nazanin" panose="00000400000000000000" pitchFamily="2" charset="-78"/>
              </a:rPr>
              <a:t> =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22</a:t>
            </a:r>
            <a:endParaRPr lang="fa-IR" sz="1800" dirty="0">
              <a:latin typeface="Calibri" panose="020F0502020204030204" pitchFamily="34" charset="0"/>
              <a:ea typeface="Calibri" panose="020F0502020204030204" pitchFamily="34" charset="0"/>
              <a:cs typeface="B Nazanin" panose="00000400000000000000" pitchFamily="2" charset="-78"/>
            </a:endParaRPr>
          </a:p>
          <a:p>
            <a:pPr algn="l" rtl="0">
              <a:lnSpc>
                <a:spcPct val="107000"/>
              </a:lnSpc>
              <a:spcAft>
                <a:spcPts val="800"/>
              </a:spcAft>
            </a:pPr>
            <a:endParaRPr lang="fa-IR" sz="1800" dirty="0">
              <a:latin typeface="Calibri" panose="020F0502020204030204" pitchFamily="34" charset="0"/>
              <a:ea typeface="Calibri" panose="020F0502020204030204" pitchFamily="34" charset="0"/>
              <a:cs typeface="B Nazanin" panose="00000400000000000000" pitchFamily="2" charset="-78"/>
            </a:endParaRPr>
          </a:p>
          <a:p>
            <a:pPr algn="l">
              <a:lnSpc>
                <a:spcPct val="107000"/>
              </a:lnSpc>
              <a:spcAft>
                <a:spcPts val="800"/>
              </a:spcAft>
            </a:pP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7" name="Title 36">
            <a:extLst>
              <a:ext uri="{FF2B5EF4-FFF2-40B4-BE49-F238E27FC236}">
                <a16:creationId xmlns:a16="http://schemas.microsoft.com/office/drawing/2014/main" id="{687868B5-2EE6-4029-A933-6B7F0D6598D2}"/>
              </a:ext>
            </a:extLst>
          </p:cNvPr>
          <p:cNvSpPr>
            <a:spLocks noGrp="1"/>
          </p:cNvSpPr>
          <p:nvPr>
            <p:ph type="title"/>
          </p:nvPr>
        </p:nvSpPr>
        <p:spPr>
          <a:xfrm>
            <a:off x="134472" y="502023"/>
            <a:ext cx="3505200" cy="932329"/>
          </a:xfrm>
        </p:spPr>
        <p:txBody>
          <a:bodyPr/>
          <a:lstStyle/>
          <a:p>
            <a:r>
              <a:rPr lang="en" sz="2600" dirty="0"/>
              <a:t>Extensive game</a:t>
            </a:r>
            <a:endParaRPr lang="fa-IR" sz="2600" dirty="0"/>
          </a:p>
        </p:txBody>
      </p:sp>
      <p:sp>
        <p:nvSpPr>
          <p:cNvPr id="5" name="Text Placeholder 35">
            <a:extLst>
              <a:ext uri="{FF2B5EF4-FFF2-40B4-BE49-F238E27FC236}">
                <a16:creationId xmlns:a16="http://schemas.microsoft.com/office/drawing/2014/main" id="{AD913DAC-4A60-467D-81D6-186580BD265A}"/>
              </a:ext>
            </a:extLst>
          </p:cNvPr>
          <p:cNvSpPr txBox="1">
            <a:spLocks/>
          </p:cNvSpPr>
          <p:nvPr/>
        </p:nvSpPr>
        <p:spPr>
          <a:xfrm>
            <a:off x="4317999" y="0"/>
            <a:ext cx="5943601" cy="932330"/>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 sz="2400" dirty="0">
                <a:latin typeface="Calibri" panose="020F0502020204030204" pitchFamily="34" charset="0"/>
                <a:ea typeface="Calibri" panose="020F0502020204030204" pitchFamily="34" charset="0"/>
                <a:cs typeface="B Nazanin" panose="00000400000000000000" pitchFamily="2" charset="-78"/>
              </a:rPr>
              <a:t>Strategic game model</a:t>
            </a:r>
            <a:endParaRPr lang="en-US" sz="2400" dirty="0">
              <a:latin typeface="Calibri" panose="020F0502020204030204" pitchFamily="34" charset="0"/>
              <a:ea typeface="Calibri" panose="020F0502020204030204" pitchFamily="34" charset="0"/>
              <a:cs typeface="B Nazanin" panose="00000400000000000000" pitchFamily="2" charset="-78"/>
            </a:endParaRPr>
          </a:p>
        </p:txBody>
      </p:sp>
      <p:pic>
        <p:nvPicPr>
          <p:cNvPr id="9" name="Picture 8">
            <a:extLst>
              <a:ext uri="{FF2B5EF4-FFF2-40B4-BE49-F238E27FC236}">
                <a16:creationId xmlns:a16="http://schemas.microsoft.com/office/drawing/2014/main" id="{AD6B00EB-BD99-4987-9139-116D9AE95A9B}"/>
              </a:ext>
            </a:extLst>
          </p:cNvPr>
          <p:cNvPicPr>
            <a:picLocks noChangeAspect="1"/>
          </p:cNvPicPr>
          <p:nvPr/>
        </p:nvPicPr>
        <p:blipFill>
          <a:blip r:embed="rId2"/>
          <a:stretch>
            <a:fillRect/>
          </a:stretch>
        </p:blipFill>
        <p:spPr>
          <a:xfrm>
            <a:off x="116544" y="2048326"/>
            <a:ext cx="4477472" cy="4388334"/>
          </a:xfrm>
          <a:prstGeom prst="rect">
            <a:avLst/>
          </a:prstGeom>
        </p:spPr>
      </p:pic>
    </p:spTree>
    <p:extLst>
      <p:ext uri="{BB962C8B-B14F-4D97-AF65-F5344CB8AC3E}">
        <p14:creationId xmlns:p14="http://schemas.microsoft.com/office/powerpoint/2010/main" val="205228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4" end="4"/>
                                            </p:txEl>
                                          </p:spTgt>
                                        </p:tgtEl>
                                        <p:attrNameLst>
                                          <p:attrName>style.visibility</p:attrName>
                                        </p:attrNameLst>
                                      </p:cBhvr>
                                      <p:to>
                                        <p:strVal val="visible"/>
                                      </p:to>
                                    </p:set>
                                    <p:animEffect transition="in" filter="fade">
                                      <p:cBhvr>
                                        <p:cTn id="17" dur="500"/>
                                        <p:tgtEl>
                                          <p:spTgt spid="3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xEl>
                                              <p:pRg st="5" end="5"/>
                                            </p:txEl>
                                          </p:spTgt>
                                        </p:tgtEl>
                                        <p:attrNameLst>
                                          <p:attrName>style.visibility</p:attrName>
                                        </p:attrNameLst>
                                      </p:cBhvr>
                                      <p:to>
                                        <p:strVal val="visible"/>
                                      </p:to>
                                    </p:set>
                                    <p:animEffect transition="in" filter="fade">
                                      <p:cBhvr>
                                        <p:cTn id="20" dur="500"/>
                                        <p:tgtEl>
                                          <p:spTgt spid="3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xEl>
                                              <p:pRg st="6" end="6"/>
                                            </p:txEl>
                                          </p:spTgt>
                                        </p:tgtEl>
                                        <p:attrNameLst>
                                          <p:attrName>style.visibility</p:attrName>
                                        </p:attrNameLst>
                                      </p:cBhvr>
                                      <p:to>
                                        <p:strVal val="visible"/>
                                      </p:to>
                                    </p:set>
                                    <p:animEffect transition="in" filter="fade">
                                      <p:cBhvr>
                                        <p:cTn id="25" dur="500"/>
                                        <p:tgtEl>
                                          <p:spTgt spid="3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xEl>
                                              <p:pRg st="7" end="7"/>
                                            </p:txEl>
                                          </p:spTgt>
                                        </p:tgtEl>
                                        <p:attrNameLst>
                                          <p:attrName>style.visibility</p:attrName>
                                        </p:attrNameLst>
                                      </p:cBhvr>
                                      <p:to>
                                        <p:strVal val="visible"/>
                                      </p:to>
                                    </p:set>
                                    <p:animEffect transition="in" filter="fade">
                                      <p:cBhvr>
                                        <p:cTn id="28" dur="500"/>
                                        <p:tgtEl>
                                          <p:spTgt spid="3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xEl>
                                              <p:pRg st="8" end="8"/>
                                            </p:txEl>
                                          </p:spTgt>
                                        </p:tgtEl>
                                        <p:attrNameLst>
                                          <p:attrName>style.visibility</p:attrName>
                                        </p:attrNameLst>
                                      </p:cBhvr>
                                      <p:to>
                                        <p:strVal val="visible"/>
                                      </p:to>
                                    </p:set>
                                    <p:animEffect transition="in" filter="fade">
                                      <p:cBhvr>
                                        <p:cTn id="31" dur="500"/>
                                        <p:tgtEl>
                                          <p:spTgt spid="3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966B5-6D96-4F35-A810-E82FB183E430}"/>
              </a:ext>
            </a:extLst>
          </p:cNvPr>
          <p:cNvSpPr>
            <a:spLocks noGrp="1"/>
          </p:cNvSpPr>
          <p:nvPr>
            <p:ph type="sldNum" sz="quarter" idx="12"/>
          </p:nvPr>
        </p:nvSpPr>
        <p:spPr/>
        <p:txBody>
          <a:bodyPr/>
          <a:lstStyle/>
          <a:p>
            <a:fld id="{BF860B6F-2FE3-4DE6-9496-980E987E7466}" type="slidenum">
              <a:rPr lang="en-US" smtClean="0"/>
              <a:pPr/>
              <a:t>23</a:t>
            </a:fld>
            <a:endParaRPr lang="en-US" dirty="0"/>
          </a:p>
        </p:txBody>
      </p:sp>
      <p:sp>
        <p:nvSpPr>
          <p:cNvPr id="37" name="Title 36">
            <a:extLst>
              <a:ext uri="{FF2B5EF4-FFF2-40B4-BE49-F238E27FC236}">
                <a16:creationId xmlns:a16="http://schemas.microsoft.com/office/drawing/2014/main" id="{7B9131F4-619E-47A3-A6F8-138C5A0924F4}"/>
              </a:ext>
            </a:extLst>
          </p:cNvPr>
          <p:cNvSpPr>
            <a:spLocks noGrp="1"/>
          </p:cNvSpPr>
          <p:nvPr>
            <p:ph type="title"/>
          </p:nvPr>
        </p:nvSpPr>
        <p:spPr>
          <a:xfrm>
            <a:off x="98612" y="457201"/>
            <a:ext cx="3550023" cy="977152"/>
          </a:xfrm>
        </p:spPr>
        <p:txBody>
          <a:bodyPr/>
          <a:lstStyle/>
          <a:p>
            <a:r>
              <a:rPr lang="en" sz="2600" dirty="0"/>
              <a:t>Extensive </a:t>
            </a:r>
            <a:r>
              <a:rPr lang="en" sz="2400" dirty="0"/>
              <a:t>game</a:t>
            </a:r>
            <a:endParaRPr lang="fa-IR" sz="2400" dirty="0"/>
          </a:p>
        </p:txBody>
      </p:sp>
      <p:sp>
        <p:nvSpPr>
          <p:cNvPr id="40" name="Text Placeholder 35">
            <a:extLst>
              <a:ext uri="{FF2B5EF4-FFF2-40B4-BE49-F238E27FC236}">
                <a16:creationId xmlns:a16="http://schemas.microsoft.com/office/drawing/2014/main" id="{C85B4ECB-3C1F-4309-98A0-2982122A0475}"/>
              </a:ext>
            </a:extLst>
          </p:cNvPr>
          <p:cNvSpPr txBox="1">
            <a:spLocks/>
          </p:cNvSpPr>
          <p:nvPr/>
        </p:nvSpPr>
        <p:spPr>
          <a:xfrm>
            <a:off x="4141694" y="504704"/>
            <a:ext cx="7413812" cy="88482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800" dirty="0">
                <a:cs typeface="B Nazanin" panose="00000400000000000000" pitchFamily="2" charset="-78"/>
              </a:rPr>
              <a:t>Different game forms developed</a:t>
            </a:r>
          </a:p>
        </p:txBody>
      </p:sp>
      <p:pic>
        <p:nvPicPr>
          <p:cNvPr id="42" name="Picture 41">
            <a:extLst>
              <a:ext uri="{FF2B5EF4-FFF2-40B4-BE49-F238E27FC236}">
                <a16:creationId xmlns:a16="http://schemas.microsoft.com/office/drawing/2014/main" id="{DDA32FB6-E9A6-4736-A1A6-C6C5578FED78}"/>
              </a:ext>
            </a:extLst>
          </p:cNvPr>
          <p:cNvPicPr>
            <a:picLocks noChangeAspect="1"/>
          </p:cNvPicPr>
          <p:nvPr/>
        </p:nvPicPr>
        <p:blipFill>
          <a:blip r:embed="rId2"/>
          <a:stretch>
            <a:fillRect/>
          </a:stretch>
        </p:blipFill>
        <p:spPr>
          <a:xfrm>
            <a:off x="636494" y="2514454"/>
            <a:ext cx="4922947" cy="3353091"/>
          </a:xfrm>
          <a:prstGeom prst="rect">
            <a:avLst/>
          </a:prstGeom>
        </p:spPr>
      </p:pic>
      <p:pic>
        <p:nvPicPr>
          <p:cNvPr id="44" name="Picture 43">
            <a:extLst>
              <a:ext uri="{FF2B5EF4-FFF2-40B4-BE49-F238E27FC236}">
                <a16:creationId xmlns:a16="http://schemas.microsoft.com/office/drawing/2014/main" id="{D636028D-BD99-45C1-8C40-7AFECD01574C}"/>
              </a:ext>
            </a:extLst>
          </p:cNvPr>
          <p:cNvPicPr>
            <a:picLocks noChangeAspect="1"/>
          </p:cNvPicPr>
          <p:nvPr/>
        </p:nvPicPr>
        <p:blipFill>
          <a:blip r:embed="rId3"/>
          <a:stretch>
            <a:fillRect/>
          </a:stretch>
        </p:blipFill>
        <p:spPr>
          <a:xfrm>
            <a:off x="6690832" y="2483972"/>
            <a:ext cx="4755292" cy="3383573"/>
          </a:xfrm>
          <a:prstGeom prst="rect">
            <a:avLst/>
          </a:prstGeom>
        </p:spPr>
      </p:pic>
      <p:sp>
        <p:nvSpPr>
          <p:cNvPr id="45" name="Footer Placeholder 2">
            <a:extLst>
              <a:ext uri="{FF2B5EF4-FFF2-40B4-BE49-F238E27FC236}">
                <a16:creationId xmlns:a16="http://schemas.microsoft.com/office/drawing/2014/main" id="{E51C0EFD-3E5A-49A6-BEDD-3D2F97149321}"/>
              </a:ext>
            </a:extLst>
          </p:cNvPr>
          <p:cNvSpPr txBox="1">
            <a:spLocks/>
          </p:cNvSpPr>
          <p:nvPr/>
        </p:nvSpPr>
        <p:spPr>
          <a:xfrm>
            <a:off x="1137840" y="1973216"/>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800" dirty="0">
                <a:solidFill>
                  <a:schemeClr val="tx1"/>
                </a:solidFill>
                <a:cs typeface="B Nazanin" panose="00000400000000000000" pitchFamily="2" charset="-78"/>
              </a:rPr>
              <a:t>Initiator: Automaker</a:t>
            </a:r>
            <a:endParaRPr lang="en-US" sz="1800" dirty="0">
              <a:solidFill>
                <a:schemeClr val="tx1"/>
              </a:solidFill>
              <a:cs typeface="B Nazanin" panose="00000400000000000000" pitchFamily="2" charset="-78"/>
            </a:endParaRPr>
          </a:p>
        </p:txBody>
      </p:sp>
      <p:sp>
        <p:nvSpPr>
          <p:cNvPr id="46" name="Footer Placeholder 2">
            <a:extLst>
              <a:ext uri="{FF2B5EF4-FFF2-40B4-BE49-F238E27FC236}">
                <a16:creationId xmlns:a16="http://schemas.microsoft.com/office/drawing/2014/main" id="{3FF583F0-5528-4878-860B-900B862E22DF}"/>
              </a:ext>
            </a:extLst>
          </p:cNvPr>
          <p:cNvSpPr txBox="1">
            <a:spLocks/>
          </p:cNvSpPr>
          <p:nvPr/>
        </p:nvSpPr>
        <p:spPr>
          <a:xfrm>
            <a:off x="6939360" y="1904490"/>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800" dirty="0">
                <a:solidFill>
                  <a:schemeClr val="tx1"/>
                </a:solidFill>
                <a:cs typeface="B Nazanin" panose="00000400000000000000" pitchFamily="2" charset="-78"/>
              </a:rPr>
              <a:t>Initiator: </a:t>
            </a:r>
            <a:r>
              <a:rPr lang="en-US" sz="1800" dirty="0">
                <a:solidFill>
                  <a:schemeClr val="tx1"/>
                </a:solidFill>
                <a:cs typeface="B Nazanin" panose="00000400000000000000" pitchFamily="2" charset="-78"/>
              </a:rPr>
              <a:t>government</a:t>
            </a:r>
          </a:p>
        </p:txBody>
      </p:sp>
      <p:sp>
        <p:nvSpPr>
          <p:cNvPr id="47" name="TextBox 46">
            <a:extLst>
              <a:ext uri="{FF2B5EF4-FFF2-40B4-BE49-F238E27FC236}">
                <a16:creationId xmlns:a16="http://schemas.microsoft.com/office/drawing/2014/main" id="{C964D04A-915A-4C54-BC6F-ADA62E0B8FEC}"/>
              </a:ext>
            </a:extLst>
          </p:cNvPr>
          <p:cNvSpPr txBox="1"/>
          <p:nvPr/>
        </p:nvSpPr>
        <p:spPr>
          <a:xfrm>
            <a:off x="3581401" y="6127057"/>
            <a:ext cx="4940305" cy="388696"/>
          </a:xfrm>
          <a:prstGeom prst="rect">
            <a:avLst/>
          </a:prstGeom>
          <a:noFill/>
        </p:spPr>
        <p:txBody>
          <a:bodyPr wrap="square">
            <a:spAutoFit/>
          </a:bodyPr>
          <a:lstStyle/>
          <a:p>
            <a:pPr>
              <a:lnSpc>
                <a:spcPct val="107000"/>
              </a:lnSpc>
              <a:spcAft>
                <a:spcPts val="800"/>
              </a:spcAft>
            </a:pPr>
            <a:r>
              <a:rPr lang="en" dirty="0">
                <a:effectLst/>
                <a:latin typeface="Calibri" panose="020F0502020204030204" pitchFamily="34" charset="0"/>
                <a:ea typeface="Calibri" panose="020F0502020204030204" pitchFamily="34" charset="0"/>
                <a:cs typeface="Arial" panose="020B0604020202020204" pitchFamily="34" charset="0"/>
              </a:rPr>
              <a:t>D </a:t>
            </a:r>
            <a:r>
              <a:rPr lang="en" baseline="-25000" dirty="0">
                <a:effectLst/>
                <a:latin typeface="Calibri" panose="020F0502020204030204" pitchFamily="34" charset="0"/>
                <a:ea typeface="Calibri" panose="020F0502020204030204" pitchFamily="34" charset="0"/>
                <a:cs typeface="Arial" panose="020B0604020202020204" pitchFamily="34" charset="0"/>
              </a:rPr>
              <a:t>21 </a:t>
            </a:r>
            <a:r>
              <a:rPr lang="en" dirty="0">
                <a:effectLst/>
                <a:latin typeface="Calibri" panose="020F0502020204030204" pitchFamily="34" charset="0"/>
                <a:ea typeface="Calibri" panose="020F0502020204030204" pitchFamily="34" charset="0"/>
                <a:cs typeface="Arial" panose="020B0604020202020204" pitchFamily="34" charset="0"/>
              </a:rPr>
              <a:t>&gt; D </a:t>
            </a:r>
            <a:r>
              <a:rPr lang="en" baseline="-25000" dirty="0">
                <a:effectLst/>
                <a:latin typeface="Calibri" panose="020F0502020204030204" pitchFamily="34" charset="0"/>
                <a:ea typeface="Calibri" panose="020F0502020204030204" pitchFamily="34" charset="0"/>
                <a:cs typeface="Arial" panose="020B0604020202020204" pitchFamily="34" charset="0"/>
              </a:rPr>
              <a:t>22 </a:t>
            </a:r>
            <a:r>
              <a:rPr lang="en" dirty="0">
                <a:effectLst/>
                <a:latin typeface="Calibri" panose="020F0502020204030204" pitchFamily="34" charset="0"/>
                <a:ea typeface="Calibri" panose="020F0502020204030204" pitchFamily="34" charset="0"/>
                <a:cs typeface="Arial" panose="020B0604020202020204" pitchFamily="34" charset="0"/>
              </a:rPr>
              <a:t>&gt; D </a:t>
            </a:r>
            <a:r>
              <a:rPr lang="en" baseline="-25000" dirty="0">
                <a:effectLst/>
                <a:latin typeface="Calibri" panose="020F0502020204030204" pitchFamily="34" charset="0"/>
                <a:ea typeface="Calibri" panose="020F0502020204030204" pitchFamily="34" charset="0"/>
                <a:cs typeface="Arial" panose="020B0604020202020204" pitchFamily="34" charset="0"/>
              </a:rPr>
              <a:t>11 </a:t>
            </a:r>
            <a:r>
              <a:rPr lang="en" dirty="0">
                <a:effectLst/>
                <a:latin typeface="Calibri" panose="020F0502020204030204" pitchFamily="34" charset="0"/>
                <a:ea typeface="Calibri" panose="020F0502020204030204" pitchFamily="34" charset="0"/>
                <a:cs typeface="Arial" panose="020B0604020202020204" pitchFamily="34" charset="0"/>
              </a:rPr>
              <a:t>&gt; D </a:t>
            </a:r>
            <a:r>
              <a:rPr lang="en" baseline="-25000" dirty="0">
                <a:effectLst/>
                <a:latin typeface="Calibri" panose="020F0502020204030204" pitchFamily="34" charset="0"/>
                <a:ea typeface="Calibri" panose="020F0502020204030204" pitchFamily="34" charset="0"/>
                <a:cs typeface="Arial" panose="020B0604020202020204" pitchFamily="34" charset="0"/>
              </a:rPr>
              <a:t>12 </a:t>
            </a:r>
            <a:r>
              <a:rPr lang="en" dirty="0">
                <a:effectLst/>
                <a:latin typeface="Calibri" panose="020F0502020204030204" pitchFamily="34" charset="0"/>
                <a:ea typeface="Calibri" panose="020F0502020204030204" pitchFamily="34" charset="0"/>
                <a:cs typeface="Arial" panose="020B0604020202020204" pitchFamily="34" charset="0"/>
              </a:rPr>
              <a:t>; D </a:t>
            </a:r>
            <a:r>
              <a:rPr lang="en" baseline="-25000" dirty="0">
                <a:effectLst/>
                <a:latin typeface="Calibri" panose="020F0502020204030204" pitchFamily="34" charset="0"/>
                <a:ea typeface="Calibri" panose="020F0502020204030204" pitchFamily="34" charset="0"/>
                <a:cs typeface="Arial" panose="020B0604020202020204" pitchFamily="34" charset="0"/>
              </a:rPr>
              <a:t>11 </a:t>
            </a:r>
            <a:r>
              <a:rPr lang="en" dirty="0">
                <a:effectLst/>
                <a:latin typeface="Calibri" panose="020F0502020204030204" pitchFamily="34" charset="0"/>
                <a:ea typeface="Calibri" panose="020F0502020204030204" pitchFamily="34" charset="0"/>
                <a:cs typeface="Arial" panose="020B0604020202020204" pitchFamily="34" charset="0"/>
              </a:rPr>
              <a:t>– D </a:t>
            </a:r>
            <a:r>
              <a:rPr lang="en" baseline="-25000" dirty="0">
                <a:effectLst/>
                <a:latin typeface="Calibri" panose="020F0502020204030204" pitchFamily="34" charset="0"/>
                <a:ea typeface="Calibri" panose="020F0502020204030204" pitchFamily="34" charset="0"/>
                <a:cs typeface="Arial" panose="020B0604020202020204" pitchFamily="34" charset="0"/>
              </a:rPr>
              <a:t>12 </a:t>
            </a:r>
            <a:r>
              <a:rPr lang="en" dirty="0">
                <a:effectLst/>
                <a:latin typeface="Calibri" panose="020F0502020204030204" pitchFamily="34" charset="0"/>
                <a:ea typeface="Calibri" panose="020F0502020204030204" pitchFamily="34" charset="0"/>
                <a:cs typeface="Arial" panose="020B0604020202020204" pitchFamily="34" charset="0"/>
              </a:rPr>
              <a:t>&gt; D </a:t>
            </a:r>
            <a:r>
              <a:rPr lang="en" baseline="-25000" dirty="0">
                <a:effectLst/>
                <a:latin typeface="Calibri" panose="020F0502020204030204" pitchFamily="34" charset="0"/>
                <a:ea typeface="Calibri" panose="020F0502020204030204" pitchFamily="34" charset="0"/>
                <a:cs typeface="Arial" panose="020B0604020202020204" pitchFamily="34" charset="0"/>
              </a:rPr>
              <a:t>21 </a:t>
            </a:r>
            <a:r>
              <a:rPr lang="en" dirty="0">
                <a:effectLst/>
                <a:latin typeface="Calibri" panose="020F0502020204030204" pitchFamily="34" charset="0"/>
                <a:ea typeface="Calibri" panose="020F0502020204030204" pitchFamily="34" charset="0"/>
                <a:cs typeface="Arial" panose="020B0604020202020204" pitchFamily="34" charset="0"/>
              </a:rPr>
              <a:t>– D </a:t>
            </a:r>
            <a:r>
              <a:rPr lang="en" baseline="-25000" dirty="0">
                <a:effectLst/>
                <a:latin typeface="Calibri" panose="020F0502020204030204" pitchFamily="34" charset="0"/>
                <a:ea typeface="Calibri" panose="020F0502020204030204" pitchFamily="34" charset="0"/>
                <a:cs typeface="Arial" panose="020B0604020202020204" pitchFamily="34" charset="0"/>
              </a:rPr>
              <a:t>22</a:t>
            </a:r>
            <a:r>
              <a:rPr lang="en" dirty="0">
                <a:effectLst/>
                <a:latin typeface="Calibri" panose="020F0502020204030204" pitchFamily="34" charset="0"/>
                <a:ea typeface="Calibri" panose="020F0502020204030204" pitchFamily="34" charset="0"/>
                <a:cs typeface="Arial" panose="020B0604020202020204" pitchFamily="34" charset="0"/>
              </a:rPr>
              <a:t> </a:t>
            </a:r>
            <a:r>
              <a:rPr lang="en" dirty="0">
                <a:effectLst/>
                <a:latin typeface="Calibri" panose="020F0502020204030204" pitchFamily="34" charset="0"/>
                <a:ea typeface="Calibri" panose="020F0502020204030204" pitchFamily="34" charset="0"/>
                <a:cs typeface="B Nazanin" panose="00000400000000000000" pitchFamily="2" charset="-78"/>
              </a:rPr>
              <a:t>reminder</a:t>
            </a:r>
            <a:r>
              <a:rPr lang="en" dirty="0">
                <a:effectLst/>
                <a:latin typeface="Calibri" panose="020F0502020204030204" pitchFamily="34" charset="0"/>
                <a:ea typeface="Calibri" panose="020F0502020204030204" pitchFamily="34" charset="0"/>
                <a:cs typeface="Arial" panose="020B0604020202020204" pitchFamily="34" charset="0"/>
              </a:rPr>
              <a:t>        </a:t>
            </a:r>
            <a:r>
              <a:rPr lang="en" baseline="-250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C30B5CF-42EB-4627-A6BD-11496805BBB8}"/>
              </a:ext>
            </a:extLst>
          </p:cNvPr>
          <p:cNvPicPr>
            <a:picLocks noChangeAspect="1"/>
          </p:cNvPicPr>
          <p:nvPr/>
        </p:nvPicPr>
        <p:blipFill>
          <a:blip r:embed="rId4"/>
          <a:stretch>
            <a:fillRect/>
          </a:stretch>
        </p:blipFill>
        <p:spPr>
          <a:xfrm>
            <a:off x="8702686" y="2627289"/>
            <a:ext cx="731583" cy="373412"/>
          </a:xfrm>
          <a:prstGeom prst="rect">
            <a:avLst/>
          </a:prstGeom>
        </p:spPr>
      </p:pic>
      <p:pic>
        <p:nvPicPr>
          <p:cNvPr id="6" name="Picture 5">
            <a:extLst>
              <a:ext uri="{FF2B5EF4-FFF2-40B4-BE49-F238E27FC236}">
                <a16:creationId xmlns:a16="http://schemas.microsoft.com/office/drawing/2014/main" id="{702A2194-0629-4F47-9FEE-C014946EFCA7}"/>
              </a:ext>
            </a:extLst>
          </p:cNvPr>
          <p:cNvPicPr>
            <a:picLocks noChangeAspect="1"/>
          </p:cNvPicPr>
          <p:nvPr/>
        </p:nvPicPr>
        <p:blipFill>
          <a:blip r:embed="rId4"/>
          <a:stretch>
            <a:fillRect/>
          </a:stretch>
        </p:blipFill>
        <p:spPr>
          <a:xfrm>
            <a:off x="3892443" y="4072663"/>
            <a:ext cx="731583" cy="373412"/>
          </a:xfrm>
          <a:prstGeom prst="rect">
            <a:avLst/>
          </a:prstGeom>
        </p:spPr>
      </p:pic>
      <p:pic>
        <p:nvPicPr>
          <p:cNvPr id="8" name="Picture 7">
            <a:extLst>
              <a:ext uri="{FF2B5EF4-FFF2-40B4-BE49-F238E27FC236}">
                <a16:creationId xmlns:a16="http://schemas.microsoft.com/office/drawing/2014/main" id="{13A8D2A4-519A-4267-81FD-118ECE85089D}"/>
              </a:ext>
            </a:extLst>
          </p:cNvPr>
          <p:cNvPicPr>
            <a:picLocks noChangeAspect="1"/>
          </p:cNvPicPr>
          <p:nvPr/>
        </p:nvPicPr>
        <p:blipFill>
          <a:blip r:embed="rId4"/>
          <a:stretch>
            <a:fillRect/>
          </a:stretch>
        </p:blipFill>
        <p:spPr>
          <a:xfrm>
            <a:off x="1507831" y="4072663"/>
            <a:ext cx="731583" cy="373412"/>
          </a:xfrm>
          <a:prstGeom prst="rect">
            <a:avLst/>
          </a:prstGeom>
        </p:spPr>
      </p:pic>
    </p:spTree>
    <p:extLst>
      <p:ext uri="{BB962C8B-B14F-4D97-AF65-F5344CB8AC3E}">
        <p14:creationId xmlns:p14="http://schemas.microsoft.com/office/powerpoint/2010/main" val="240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24</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dirty="0">
                <a:solidFill>
                  <a:schemeClr val="tx1"/>
                </a:solidFill>
                <a:cs typeface="B Nazanin" panose="00000400000000000000" pitchFamily="2" charset="-78"/>
              </a:rPr>
              <a:t>The game model developed if the car manufacturer starts the game:</a:t>
            </a:r>
          </a:p>
        </p:txBody>
      </p:sp>
      <p:cxnSp>
        <p:nvCxnSpPr>
          <p:cNvPr id="41" name="Straight Arrow Connector 40">
            <a:extLst>
              <a:ext uri="{FF2B5EF4-FFF2-40B4-BE49-F238E27FC236}">
                <a16:creationId xmlns:a16="http://schemas.microsoft.com/office/drawing/2014/main" id="{A94BCEC3-F93B-465D-B056-64064FDA84AE}"/>
              </a:ext>
            </a:extLst>
          </p:cNvPr>
          <p:cNvCxnSpPr>
            <a:cxnSpLocks/>
            <a:stCxn id="56" idx="3"/>
            <a:endCxn id="49" idx="1"/>
          </p:cNvCxnSpPr>
          <p:nvPr/>
        </p:nvCxnSpPr>
        <p:spPr>
          <a:xfrm>
            <a:off x="7731760" y="1755109"/>
            <a:ext cx="300616" cy="4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56" idx="3"/>
            <a:endCxn id="48" idx="1"/>
          </p:cNvCxnSpPr>
          <p:nvPr/>
        </p:nvCxnSpPr>
        <p:spPr>
          <a:xfrm>
            <a:off x="7731760" y="1755109"/>
            <a:ext cx="300616" cy="48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57655"/>
            <a:ext cx="3321424" cy="373757"/>
          </a:xfrm>
          <a:prstGeom prst="rect">
            <a:avLst/>
          </a:prstGeom>
          <a:noFill/>
        </p:spPr>
        <p:txBody>
          <a:bodyPr wrap="square">
            <a:spAutoFit/>
          </a:bodyPr>
          <a:lstStyle/>
          <a:p>
            <a:pPr>
              <a:lnSpc>
                <a:spcPct val="107000"/>
              </a:lnSpc>
              <a:spcAft>
                <a:spcPts val="800"/>
              </a:spcAft>
            </a:pPr>
            <a:r>
              <a:rPr lang="en"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 dirty="0">
                <a:effectLst/>
                <a:latin typeface="Calibri" panose="020F0502020204030204" pitchFamily="34" charset="0"/>
                <a:ea typeface="Calibri" panose="020F0502020204030204" pitchFamily="34" charset="0"/>
                <a:cs typeface="Arial" panose="020B0604020202020204" pitchFamily="34" charset="0"/>
              </a:rPr>
              <a:t>D </a:t>
            </a:r>
            <a:r>
              <a:rPr lang="en" baseline="-25000" dirty="0">
                <a:effectLst/>
                <a:latin typeface="Calibri" panose="020F0502020204030204" pitchFamily="34" charset="0"/>
                <a:ea typeface="Calibri" panose="020F0502020204030204" pitchFamily="34" charset="0"/>
                <a:cs typeface="Arial" panose="020B0604020202020204" pitchFamily="34" charset="0"/>
              </a:rPr>
              <a:t>11 </a:t>
            </a:r>
            <a:r>
              <a:rPr lang="en" dirty="0">
                <a:effectLst/>
                <a:latin typeface="Calibri" panose="020F0502020204030204" pitchFamily="34" charset="0"/>
                <a:ea typeface="Calibri" panose="020F0502020204030204" pitchFamily="34" charset="0"/>
                <a:cs typeface="Arial" panose="020B0604020202020204" pitchFamily="34" charset="0"/>
              </a:rPr>
              <a:t>– B &lt; D </a:t>
            </a:r>
            <a:r>
              <a:rPr lang="en" baseline="-25000" dirty="0">
                <a:effectLst/>
                <a:latin typeface="Calibri" panose="020F0502020204030204" pitchFamily="34" charset="0"/>
                <a:ea typeface="Calibri" panose="020F0502020204030204" pitchFamily="34" charset="0"/>
                <a:cs typeface="Arial" panose="020B0604020202020204" pitchFamily="34" charset="0"/>
              </a:rPr>
              <a:t>12</a:t>
            </a:r>
            <a:r>
              <a:rPr lang="en" dirty="0">
                <a:effectLst/>
                <a:latin typeface="Calibri" panose="020F0502020204030204" pitchFamily="34" charset="0"/>
                <a:ea typeface="Calibri" panose="020F0502020204030204" pitchFamily="34" charset="0"/>
                <a:cs typeface="Arial" panose="020B0604020202020204" pitchFamily="34" charset="0"/>
              </a:rPr>
              <a:t> </a:t>
            </a:r>
            <a:r>
              <a:rPr lang="en"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r>
              <a:rPr lang="en" dirty="0">
                <a:effectLst/>
                <a:latin typeface="Calibri" panose="020F0502020204030204" pitchFamily="34" charset="0"/>
                <a:ea typeface="Calibri" panose="020F0502020204030204" pitchFamily="34" charset="0"/>
                <a:cs typeface="Arial" panose="020B0604020202020204" pitchFamily="34" charset="0"/>
              </a:rPr>
              <a:t>B &gt; D </a:t>
            </a:r>
            <a:r>
              <a:rPr lang="en" baseline="-25000" dirty="0">
                <a:effectLst/>
                <a:latin typeface="Calibri" panose="020F0502020204030204" pitchFamily="34" charset="0"/>
                <a:ea typeface="Calibri" panose="020F0502020204030204" pitchFamily="34" charset="0"/>
                <a:cs typeface="Arial" panose="020B0604020202020204" pitchFamily="34" charset="0"/>
              </a:rPr>
              <a:t>11 </a:t>
            </a:r>
            <a:r>
              <a:rPr lang="en" dirty="0">
                <a:effectLst/>
                <a:latin typeface="Calibri" panose="020F0502020204030204" pitchFamily="34" charset="0"/>
                <a:ea typeface="Calibri" panose="020F0502020204030204" pitchFamily="34" charset="0"/>
                <a:cs typeface="Arial" panose="020B0604020202020204" pitchFamily="34" charset="0"/>
              </a:rPr>
              <a:t>– D</a:t>
            </a:r>
            <a:r>
              <a:rPr lang="en"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321424" cy="373757"/>
          </a:xfrm>
          <a:prstGeom prst="rect">
            <a:avLst/>
          </a:prstGeom>
          <a:noFill/>
        </p:spPr>
        <p:txBody>
          <a:bodyPr wrap="square">
            <a:spAutoFit/>
          </a:bodyPr>
          <a:lstStyle/>
          <a:p>
            <a:pPr>
              <a:lnSpc>
                <a:spcPct val="107000"/>
              </a:lnSpc>
              <a:spcAft>
                <a:spcPts val="800"/>
              </a:spcAft>
            </a:pPr>
            <a:r>
              <a:rPr lang="en" sz="1800" dirty="0">
                <a:solidFill>
                  <a:srgbClr val="FF0000"/>
                </a:solidFill>
              </a:rPr>
              <a:t>1) </a:t>
            </a:r>
            <a:r>
              <a:rPr lang="en" sz="1800" dirty="0">
                <a:solidFill>
                  <a:schemeClr val="tx1"/>
                </a:solidFill>
              </a:rPr>
              <a:t>D </a:t>
            </a:r>
            <a:r>
              <a:rPr lang="en" sz="1800" baseline="-25000" dirty="0">
                <a:solidFill>
                  <a:schemeClr val="tx1"/>
                </a:solidFill>
              </a:rPr>
              <a:t>11 </a:t>
            </a:r>
            <a:r>
              <a:rPr lang="en" sz="1800" dirty="0">
                <a:solidFill>
                  <a:schemeClr val="tx1"/>
                </a:solidFill>
              </a:rPr>
              <a:t>– B &gt; D </a:t>
            </a:r>
            <a:r>
              <a:rPr lang="en" sz="1800" baseline="-25000" dirty="0">
                <a:solidFill>
                  <a:schemeClr val="tx1"/>
                </a:solidFill>
              </a:rPr>
              <a:t>12</a:t>
            </a:r>
            <a:r>
              <a:rPr lang="en" sz="1800" dirty="0">
                <a:solidFill>
                  <a:schemeClr val="tx1"/>
                </a:solidFill>
              </a:rPr>
              <a:t> </a:t>
            </a:r>
            <a:r>
              <a:rPr lang="en"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r>
              <a:rPr lang="en" sz="1800" dirty="0">
                <a:solidFill>
                  <a:schemeClr val="tx1"/>
                </a:solidFill>
              </a:rPr>
              <a:t>B &lt; D </a:t>
            </a:r>
            <a:r>
              <a:rPr lang="en" sz="1800" baseline="-25000" dirty="0">
                <a:solidFill>
                  <a:schemeClr val="tx1"/>
                </a:solidFill>
              </a:rPr>
              <a:t>11 </a:t>
            </a:r>
            <a:r>
              <a:rPr lang="en" sz="1800" dirty="0">
                <a:solidFill>
                  <a:schemeClr val="tx1"/>
                </a:solidFill>
              </a:rPr>
              <a:t>– D </a:t>
            </a:r>
            <a:r>
              <a:rPr lang="en"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00CC436C-DEDF-455D-85E8-2CEB526CD6ED}"/>
              </a:ext>
            </a:extLst>
          </p:cNvPr>
          <p:cNvPicPr>
            <a:picLocks noChangeAspect="1"/>
          </p:cNvPicPr>
          <p:nvPr/>
        </p:nvPicPr>
        <p:blipFill>
          <a:blip r:embed="rId2"/>
          <a:stretch>
            <a:fillRect/>
          </a:stretch>
        </p:blipFill>
        <p:spPr>
          <a:xfrm>
            <a:off x="725708" y="2909011"/>
            <a:ext cx="4823878" cy="3299746"/>
          </a:xfrm>
          <a:prstGeom prst="rect">
            <a:avLst/>
          </a:prstGeom>
        </p:spPr>
      </p:pic>
      <p:pic>
        <p:nvPicPr>
          <p:cNvPr id="53" name="Picture 52">
            <a:extLst>
              <a:ext uri="{FF2B5EF4-FFF2-40B4-BE49-F238E27FC236}">
                <a16:creationId xmlns:a16="http://schemas.microsoft.com/office/drawing/2014/main" id="{006CFEF1-21F2-46D4-A791-8823AE478EBE}"/>
              </a:ext>
            </a:extLst>
          </p:cNvPr>
          <p:cNvPicPr>
            <a:picLocks noChangeAspect="1"/>
          </p:cNvPicPr>
          <p:nvPr/>
        </p:nvPicPr>
        <p:blipFill>
          <a:blip r:embed="rId3"/>
          <a:stretch>
            <a:fillRect/>
          </a:stretch>
        </p:blipFill>
        <p:spPr>
          <a:xfrm>
            <a:off x="6527895" y="2799747"/>
            <a:ext cx="4694327" cy="3444538"/>
          </a:xfrm>
          <a:prstGeom prst="rect">
            <a:avLst/>
          </a:prstGeom>
        </p:spPr>
      </p:pic>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841188" y="6255514"/>
            <a:ext cx="453209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(imports , quality increase)</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783700" y="6255513"/>
            <a:ext cx="4182716"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(imports , fixed quality)</a:t>
            </a:r>
          </a:p>
        </p:txBody>
      </p:sp>
      <p:sp>
        <p:nvSpPr>
          <p:cNvPr id="56" name="TextBox 55">
            <a:extLst>
              <a:ext uri="{FF2B5EF4-FFF2-40B4-BE49-F238E27FC236}">
                <a16:creationId xmlns:a16="http://schemas.microsoft.com/office/drawing/2014/main" id="{C89C4484-8003-4F2D-98AF-C12C1FC3C6E2}"/>
              </a:ext>
            </a:extLst>
          </p:cNvPr>
          <p:cNvSpPr txBox="1"/>
          <p:nvPr/>
        </p:nvSpPr>
        <p:spPr>
          <a:xfrm>
            <a:off x="5082988" y="1551591"/>
            <a:ext cx="2648772" cy="407035"/>
          </a:xfrm>
          <a:prstGeom prst="rect">
            <a:avLst/>
          </a:prstGeom>
          <a:noFill/>
        </p:spPr>
        <p:txBody>
          <a:bodyPr wrap="square">
            <a:spAutoFit/>
          </a:bodyPr>
          <a:lstStyle/>
          <a:p>
            <a:pPr algn="l">
              <a:lnSpc>
                <a:spcPct val="107000"/>
              </a:lnSpc>
              <a:spcAft>
                <a:spcPts val="800"/>
              </a:spcAft>
            </a:pPr>
            <a:r>
              <a:rPr lang="en" sz="2000" dirty="0" err="1">
                <a:solidFill>
                  <a:srgbClr val="FF0000"/>
                </a:solidFill>
                <a:latin typeface="Calibri" panose="020F0502020204030204" pitchFamily="34" charset="0"/>
                <a:ea typeface="Calibri" panose="020F0502020204030204" pitchFamily="34" charset="0"/>
                <a:cs typeface="Calibri" panose="020F0502020204030204" pitchFamily="34" charset="0"/>
              </a:rPr>
              <a:t>i </a:t>
            </a:r>
            <a:r>
              <a:rPr lang="en" sz="200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 sz="1800" dirty="0">
                <a:solidFill>
                  <a:schemeClr val="tx1"/>
                </a:solidFill>
              </a:rPr>
              <a:t>C </a:t>
            </a:r>
            <a:r>
              <a:rPr lang="en" sz="1800" baseline="-25000" dirty="0">
                <a:solidFill>
                  <a:schemeClr val="tx1"/>
                </a:solidFill>
              </a:rPr>
              <a:t>1 </a:t>
            </a:r>
            <a:r>
              <a:rPr lang="en" sz="1800" dirty="0">
                <a:solidFill>
                  <a:schemeClr val="tx1"/>
                </a:solidFill>
              </a:rPr>
              <a:t>+ a – s &gt; a </a:t>
            </a:r>
            <a:r>
              <a:rPr lang="en" sz="1800" dirty="0">
                <a:solidFill>
                  <a:schemeClr val="tx1"/>
                </a:solidFill>
                <a:sym typeface="Wingdings" panose="05000000000000000000" pitchFamily="2" charset="2"/>
              </a:rPr>
              <a:t> </a:t>
            </a:r>
            <a:r>
              <a:rPr lang="en" sz="1800" dirty="0">
                <a:solidFill>
                  <a:schemeClr val="tx1"/>
                </a:solidFill>
              </a:rPr>
              <a:t>C </a:t>
            </a:r>
            <a:r>
              <a:rPr lang="en" sz="1800" baseline="-25000" dirty="0">
                <a:solidFill>
                  <a:schemeClr val="tx1"/>
                </a:solidFill>
              </a:rPr>
              <a:t>1 </a:t>
            </a:r>
            <a:r>
              <a:rPr lang="en" sz="1800" dirty="0">
                <a:solidFill>
                  <a:schemeClr val="tx1"/>
                </a:solidFill>
              </a:rPr>
              <a:t>&gt; s</a:t>
            </a:r>
          </a:p>
        </p:txBody>
      </p:sp>
      <p:pic>
        <p:nvPicPr>
          <p:cNvPr id="3" name="Picture 2">
            <a:extLst>
              <a:ext uri="{FF2B5EF4-FFF2-40B4-BE49-F238E27FC236}">
                <a16:creationId xmlns:a16="http://schemas.microsoft.com/office/drawing/2014/main" id="{65864168-28D9-4867-8D73-DA686C8A11F8}"/>
              </a:ext>
            </a:extLst>
          </p:cNvPr>
          <p:cNvPicPr>
            <a:picLocks noChangeAspect="1"/>
          </p:cNvPicPr>
          <p:nvPr/>
        </p:nvPicPr>
        <p:blipFill>
          <a:blip r:embed="rId4"/>
          <a:stretch>
            <a:fillRect/>
          </a:stretch>
        </p:blipFill>
        <p:spPr>
          <a:xfrm>
            <a:off x="9616408" y="4384616"/>
            <a:ext cx="731583" cy="373412"/>
          </a:xfrm>
          <a:prstGeom prst="rect">
            <a:avLst/>
          </a:prstGeom>
        </p:spPr>
      </p:pic>
      <p:pic>
        <p:nvPicPr>
          <p:cNvPr id="6" name="Picture 5">
            <a:extLst>
              <a:ext uri="{FF2B5EF4-FFF2-40B4-BE49-F238E27FC236}">
                <a16:creationId xmlns:a16="http://schemas.microsoft.com/office/drawing/2014/main" id="{2A40C3E8-33E6-49C9-84CC-D8459CA3669B}"/>
              </a:ext>
            </a:extLst>
          </p:cNvPr>
          <p:cNvPicPr>
            <a:picLocks noChangeAspect="1"/>
          </p:cNvPicPr>
          <p:nvPr/>
        </p:nvPicPr>
        <p:blipFill>
          <a:blip r:embed="rId4"/>
          <a:stretch>
            <a:fillRect/>
          </a:stretch>
        </p:blipFill>
        <p:spPr>
          <a:xfrm>
            <a:off x="7209384" y="4372178"/>
            <a:ext cx="731583" cy="373412"/>
          </a:xfrm>
          <a:prstGeom prst="rect">
            <a:avLst/>
          </a:prstGeom>
        </p:spPr>
      </p:pic>
      <p:pic>
        <p:nvPicPr>
          <p:cNvPr id="8" name="Picture 7">
            <a:extLst>
              <a:ext uri="{FF2B5EF4-FFF2-40B4-BE49-F238E27FC236}">
                <a16:creationId xmlns:a16="http://schemas.microsoft.com/office/drawing/2014/main" id="{B36FFC73-7CBB-48C8-B351-63634DB0A02F}"/>
              </a:ext>
            </a:extLst>
          </p:cNvPr>
          <p:cNvPicPr>
            <a:picLocks noChangeAspect="1"/>
          </p:cNvPicPr>
          <p:nvPr/>
        </p:nvPicPr>
        <p:blipFill>
          <a:blip r:embed="rId4"/>
          <a:stretch>
            <a:fillRect/>
          </a:stretch>
        </p:blipFill>
        <p:spPr>
          <a:xfrm>
            <a:off x="3865549" y="4407706"/>
            <a:ext cx="731583" cy="373412"/>
          </a:xfrm>
          <a:prstGeom prst="rect">
            <a:avLst/>
          </a:prstGeom>
        </p:spPr>
      </p:pic>
      <p:pic>
        <p:nvPicPr>
          <p:cNvPr id="10" name="Picture 9">
            <a:extLst>
              <a:ext uri="{FF2B5EF4-FFF2-40B4-BE49-F238E27FC236}">
                <a16:creationId xmlns:a16="http://schemas.microsoft.com/office/drawing/2014/main" id="{6BD687C8-CFE4-4894-B5C9-F9E15DC09377}"/>
              </a:ext>
            </a:extLst>
          </p:cNvPr>
          <p:cNvPicPr>
            <a:picLocks noChangeAspect="1"/>
          </p:cNvPicPr>
          <p:nvPr/>
        </p:nvPicPr>
        <p:blipFill>
          <a:blip r:embed="rId4"/>
          <a:stretch>
            <a:fillRect/>
          </a:stretch>
        </p:blipFill>
        <p:spPr>
          <a:xfrm>
            <a:off x="1525762" y="4407706"/>
            <a:ext cx="731583" cy="373412"/>
          </a:xfrm>
          <a:prstGeom prst="rect">
            <a:avLst/>
          </a:prstGeom>
        </p:spPr>
      </p:pic>
    </p:spTree>
    <p:extLst>
      <p:ext uri="{BB962C8B-B14F-4D97-AF65-F5344CB8AC3E}">
        <p14:creationId xmlns:p14="http://schemas.microsoft.com/office/powerpoint/2010/main" val="31578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25</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1405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dirty="0">
                <a:solidFill>
                  <a:schemeClr val="tx1"/>
                </a:solidFill>
                <a:cs typeface="B Nazanin" panose="00000400000000000000" pitchFamily="2" charset="-78"/>
              </a:rPr>
              <a:t>The game model developed if the car manufacturer starts the game:</a:t>
            </a:r>
          </a:p>
        </p:txBody>
      </p:sp>
      <p:cxnSp>
        <p:nvCxnSpPr>
          <p:cNvPr id="41" name="Straight Arrow Connector 40">
            <a:extLst>
              <a:ext uri="{FF2B5EF4-FFF2-40B4-BE49-F238E27FC236}">
                <a16:creationId xmlns:a16="http://schemas.microsoft.com/office/drawing/2014/main" id="{A94BCEC3-F93B-465D-B056-64064FDA84AE}"/>
              </a:ext>
            </a:extLst>
          </p:cNvPr>
          <p:cNvCxnSpPr>
            <a:cxnSpLocks/>
            <a:endCxn id="49" idx="1"/>
          </p:cNvCxnSpPr>
          <p:nvPr/>
        </p:nvCxnSpPr>
        <p:spPr>
          <a:xfrm flipV="1">
            <a:off x="7575176" y="1759294"/>
            <a:ext cx="457200" cy="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17" idx="3"/>
            <a:endCxn id="48" idx="1"/>
          </p:cNvCxnSpPr>
          <p:nvPr/>
        </p:nvCxnSpPr>
        <p:spPr>
          <a:xfrm>
            <a:off x="7721600" y="1770832"/>
            <a:ext cx="310776" cy="51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97317"/>
            <a:ext cx="3570344" cy="373757"/>
          </a:xfrm>
          <a:prstGeom prst="rect">
            <a:avLst/>
          </a:prstGeom>
          <a:noFill/>
        </p:spPr>
        <p:txBody>
          <a:bodyPr wrap="square">
            <a:spAutoFit/>
          </a:bodyPr>
          <a:lstStyle/>
          <a:p>
            <a:pPr>
              <a:lnSpc>
                <a:spcPct val="107000"/>
              </a:lnSpc>
              <a:spcAft>
                <a:spcPts val="800"/>
              </a:spcAft>
            </a:pPr>
            <a:r>
              <a:rPr lang="en"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 dirty="0">
                <a:effectLst/>
                <a:latin typeface="Calibri" panose="020F0502020204030204" pitchFamily="34" charset="0"/>
                <a:ea typeface="Calibri" panose="020F0502020204030204" pitchFamily="34" charset="0"/>
                <a:cs typeface="Arial" panose="020B0604020202020204" pitchFamily="34" charset="0"/>
              </a:rPr>
              <a:t>D </a:t>
            </a:r>
            <a:r>
              <a:rPr lang="en" baseline="-25000" dirty="0">
                <a:effectLst/>
                <a:latin typeface="Calibri" panose="020F0502020204030204" pitchFamily="34" charset="0"/>
                <a:ea typeface="Calibri" panose="020F0502020204030204" pitchFamily="34" charset="0"/>
                <a:cs typeface="Arial" panose="020B0604020202020204" pitchFamily="34" charset="0"/>
              </a:rPr>
              <a:t>21 </a:t>
            </a:r>
            <a:r>
              <a:rPr lang="en" dirty="0">
                <a:effectLst/>
                <a:latin typeface="Calibri" panose="020F0502020204030204" pitchFamily="34" charset="0"/>
                <a:ea typeface="Calibri" panose="020F0502020204030204" pitchFamily="34" charset="0"/>
                <a:cs typeface="Arial" panose="020B0604020202020204" pitchFamily="34" charset="0"/>
              </a:rPr>
              <a:t>– B &lt; D </a:t>
            </a:r>
            <a:r>
              <a:rPr lang="en" baseline="-25000" dirty="0">
                <a:effectLst/>
                <a:latin typeface="Calibri" panose="020F0502020204030204" pitchFamily="34" charset="0"/>
                <a:ea typeface="Calibri" panose="020F0502020204030204" pitchFamily="34" charset="0"/>
                <a:cs typeface="Arial" panose="020B0604020202020204" pitchFamily="34" charset="0"/>
              </a:rPr>
              <a:t>12</a:t>
            </a:r>
            <a:r>
              <a:rPr lang="en" dirty="0">
                <a:effectLst/>
                <a:latin typeface="Calibri" panose="020F0502020204030204" pitchFamily="34" charset="0"/>
                <a:ea typeface="Calibri" panose="020F0502020204030204" pitchFamily="34" charset="0"/>
                <a:cs typeface="Arial" panose="020B0604020202020204" pitchFamily="34" charset="0"/>
              </a:rPr>
              <a:t> </a:t>
            </a:r>
            <a:r>
              <a:rPr lang="en"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r>
              <a:rPr lang="en" dirty="0">
                <a:effectLst/>
                <a:latin typeface="Calibri" panose="020F0502020204030204" pitchFamily="34" charset="0"/>
                <a:ea typeface="Calibri" panose="020F0502020204030204" pitchFamily="34" charset="0"/>
                <a:cs typeface="Arial" panose="020B0604020202020204" pitchFamily="34" charset="0"/>
              </a:rPr>
              <a:t>B &gt; D </a:t>
            </a:r>
            <a:r>
              <a:rPr lang="en" baseline="-25000" dirty="0">
                <a:effectLst/>
                <a:latin typeface="Calibri" panose="020F0502020204030204" pitchFamily="34" charset="0"/>
                <a:ea typeface="Calibri" panose="020F0502020204030204" pitchFamily="34" charset="0"/>
                <a:cs typeface="Arial" panose="020B0604020202020204" pitchFamily="34" charset="0"/>
              </a:rPr>
              <a:t>21 </a:t>
            </a:r>
            <a:r>
              <a:rPr lang="en" dirty="0">
                <a:effectLst/>
                <a:latin typeface="Calibri" panose="020F0502020204030204" pitchFamily="34" charset="0"/>
                <a:ea typeface="Calibri" panose="020F0502020204030204" pitchFamily="34" charset="0"/>
                <a:cs typeface="Arial" panose="020B0604020202020204" pitchFamily="34" charset="0"/>
              </a:rPr>
              <a:t>– D </a:t>
            </a:r>
            <a:r>
              <a:rPr lang="en"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570344" cy="373757"/>
          </a:xfrm>
          <a:prstGeom prst="rect">
            <a:avLst/>
          </a:prstGeom>
          <a:noFill/>
        </p:spPr>
        <p:txBody>
          <a:bodyPr wrap="square">
            <a:spAutoFit/>
          </a:bodyPr>
          <a:lstStyle/>
          <a:p>
            <a:pPr>
              <a:lnSpc>
                <a:spcPct val="107000"/>
              </a:lnSpc>
              <a:spcAft>
                <a:spcPts val="800"/>
              </a:spcAft>
            </a:pPr>
            <a:r>
              <a:rPr lang="en" sz="1800" dirty="0">
                <a:solidFill>
                  <a:srgbClr val="FF0000"/>
                </a:solidFill>
              </a:rPr>
              <a:t>1) </a:t>
            </a:r>
            <a:r>
              <a:rPr lang="en" sz="1800" dirty="0">
                <a:solidFill>
                  <a:schemeClr val="tx1"/>
                </a:solidFill>
              </a:rPr>
              <a:t>D </a:t>
            </a:r>
            <a:r>
              <a:rPr lang="en" sz="1800" baseline="-25000" dirty="0">
                <a:solidFill>
                  <a:schemeClr val="tx1"/>
                </a:solidFill>
              </a:rPr>
              <a:t>21 </a:t>
            </a:r>
            <a:r>
              <a:rPr lang="en" sz="1800" dirty="0">
                <a:solidFill>
                  <a:schemeClr val="tx1"/>
                </a:solidFill>
              </a:rPr>
              <a:t>– B &gt; D </a:t>
            </a:r>
            <a:r>
              <a:rPr lang="en" sz="1800" baseline="-25000" dirty="0">
                <a:solidFill>
                  <a:schemeClr val="tx1"/>
                </a:solidFill>
              </a:rPr>
              <a:t>12</a:t>
            </a:r>
            <a:r>
              <a:rPr lang="en" sz="1800" dirty="0">
                <a:solidFill>
                  <a:schemeClr val="tx1"/>
                </a:solidFill>
              </a:rPr>
              <a:t> </a:t>
            </a:r>
            <a:r>
              <a:rPr lang="en"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r>
              <a:rPr lang="en" sz="1800" dirty="0">
                <a:solidFill>
                  <a:schemeClr val="tx1"/>
                </a:solidFill>
              </a:rPr>
              <a:t>B &lt; D </a:t>
            </a:r>
            <a:r>
              <a:rPr lang="en" sz="1800" baseline="-25000" dirty="0">
                <a:solidFill>
                  <a:schemeClr val="tx1"/>
                </a:solidFill>
              </a:rPr>
              <a:t>21 </a:t>
            </a:r>
            <a:r>
              <a:rPr lang="en" sz="1800" dirty="0">
                <a:solidFill>
                  <a:schemeClr val="tx1"/>
                </a:solidFill>
              </a:rPr>
              <a:t>– D </a:t>
            </a:r>
            <a:r>
              <a:rPr lang="en"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724526" y="6264741"/>
            <a:ext cx="4839118"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(import ban , quality increase)</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628358" y="6260626"/>
            <a:ext cx="4256774"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(imports , fixed quality)</a:t>
            </a:r>
          </a:p>
        </p:txBody>
      </p:sp>
      <p:pic>
        <p:nvPicPr>
          <p:cNvPr id="3" name="Picture 2">
            <a:extLst>
              <a:ext uri="{FF2B5EF4-FFF2-40B4-BE49-F238E27FC236}">
                <a16:creationId xmlns:a16="http://schemas.microsoft.com/office/drawing/2014/main" id="{6698C576-3341-425D-B5D4-EBE17D37D189}"/>
              </a:ext>
            </a:extLst>
          </p:cNvPr>
          <p:cNvPicPr>
            <a:picLocks noChangeAspect="1"/>
          </p:cNvPicPr>
          <p:nvPr/>
        </p:nvPicPr>
        <p:blipFill>
          <a:blip r:embed="rId2"/>
          <a:stretch>
            <a:fillRect/>
          </a:stretch>
        </p:blipFill>
        <p:spPr>
          <a:xfrm>
            <a:off x="6453837" y="2794006"/>
            <a:ext cx="4770533" cy="3398815"/>
          </a:xfrm>
          <a:prstGeom prst="rect">
            <a:avLst/>
          </a:prstGeom>
        </p:spPr>
      </p:pic>
      <p:pic>
        <p:nvPicPr>
          <p:cNvPr id="6" name="Picture 5">
            <a:extLst>
              <a:ext uri="{FF2B5EF4-FFF2-40B4-BE49-F238E27FC236}">
                <a16:creationId xmlns:a16="http://schemas.microsoft.com/office/drawing/2014/main" id="{822AB010-B453-4C83-82D4-2699E922855B}"/>
              </a:ext>
            </a:extLst>
          </p:cNvPr>
          <p:cNvPicPr>
            <a:picLocks noChangeAspect="1"/>
          </p:cNvPicPr>
          <p:nvPr/>
        </p:nvPicPr>
        <p:blipFill>
          <a:blip r:embed="rId3"/>
          <a:stretch>
            <a:fillRect/>
          </a:stretch>
        </p:blipFill>
        <p:spPr>
          <a:xfrm>
            <a:off x="724526" y="2820637"/>
            <a:ext cx="4839119" cy="3375953"/>
          </a:xfrm>
          <a:prstGeom prst="rect">
            <a:avLst/>
          </a:prstGeom>
        </p:spPr>
      </p:pic>
      <p:sp>
        <p:nvSpPr>
          <p:cNvPr id="17" name="TextBox 16">
            <a:extLst>
              <a:ext uri="{FF2B5EF4-FFF2-40B4-BE49-F238E27FC236}">
                <a16:creationId xmlns:a16="http://schemas.microsoft.com/office/drawing/2014/main" id="{F46238F5-7515-4A0F-A163-3890065878DD}"/>
              </a:ext>
            </a:extLst>
          </p:cNvPr>
          <p:cNvSpPr txBox="1"/>
          <p:nvPr/>
        </p:nvSpPr>
        <p:spPr>
          <a:xfrm>
            <a:off x="5038960" y="1583953"/>
            <a:ext cx="2682640" cy="373757"/>
          </a:xfrm>
          <a:prstGeom prst="rect">
            <a:avLst/>
          </a:prstGeom>
          <a:noFill/>
        </p:spPr>
        <p:txBody>
          <a:bodyPr wrap="square">
            <a:spAutoFit/>
          </a:bodyPr>
          <a:lstStyle/>
          <a:p>
            <a:pPr>
              <a:lnSpc>
                <a:spcPct val="107000"/>
              </a:lnSpc>
              <a:spcAft>
                <a:spcPts val="800"/>
              </a:spcAft>
            </a:pPr>
            <a:r>
              <a:rPr lang="en" dirty="0">
                <a:solidFill>
                  <a:srgbClr val="FF0000"/>
                </a:solidFill>
                <a:latin typeface="Calibri" panose="020F0502020204030204" pitchFamily="34" charset="0"/>
                <a:ea typeface="Calibri" panose="020F0502020204030204" pitchFamily="34" charset="0"/>
                <a:cs typeface="Calibri" panose="020F0502020204030204" pitchFamily="34" charset="0"/>
              </a:rPr>
              <a:t>ii.</a:t>
            </a:r>
            <a:r>
              <a:rPr lang="en"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 dirty="0">
                <a:solidFill>
                  <a:schemeClr val="tx1"/>
                </a:solidFill>
              </a:rPr>
              <a:t>C </a:t>
            </a:r>
            <a:r>
              <a:rPr lang="en" baseline="-25000" dirty="0">
                <a:solidFill>
                  <a:schemeClr val="tx1"/>
                </a:solidFill>
              </a:rPr>
              <a:t>1 </a:t>
            </a:r>
            <a:r>
              <a:rPr lang="en" dirty="0">
                <a:solidFill>
                  <a:schemeClr val="tx1"/>
                </a:solidFill>
              </a:rPr>
              <a:t>+ a – s &lt; a </a:t>
            </a:r>
            <a:r>
              <a:rPr lang="en" dirty="0">
                <a:solidFill>
                  <a:schemeClr val="tx1"/>
                </a:solidFill>
                <a:sym typeface="Wingdings" panose="05000000000000000000" pitchFamily="2" charset="2"/>
              </a:rPr>
              <a:t> </a:t>
            </a:r>
            <a:r>
              <a:rPr lang="en" dirty="0">
                <a:solidFill>
                  <a:schemeClr val="tx1"/>
                </a:solidFill>
              </a:rPr>
              <a:t>C </a:t>
            </a:r>
            <a:r>
              <a:rPr lang="en" baseline="-25000" dirty="0">
                <a:solidFill>
                  <a:schemeClr val="tx1"/>
                </a:solidFill>
              </a:rPr>
              <a:t>1 </a:t>
            </a:r>
            <a:r>
              <a:rPr lang="en" dirty="0">
                <a:solidFill>
                  <a:schemeClr val="tx1"/>
                </a:solidFill>
              </a:rPr>
              <a:t>&lt; s</a:t>
            </a:r>
          </a:p>
        </p:txBody>
      </p:sp>
      <p:pic>
        <p:nvPicPr>
          <p:cNvPr id="5" name="Picture 4">
            <a:extLst>
              <a:ext uri="{FF2B5EF4-FFF2-40B4-BE49-F238E27FC236}">
                <a16:creationId xmlns:a16="http://schemas.microsoft.com/office/drawing/2014/main" id="{7CC45C16-B117-4FF7-A1CB-9ECE673E752D}"/>
              </a:ext>
            </a:extLst>
          </p:cNvPr>
          <p:cNvPicPr>
            <a:picLocks noChangeAspect="1"/>
          </p:cNvPicPr>
          <p:nvPr/>
        </p:nvPicPr>
        <p:blipFill>
          <a:blip r:embed="rId4"/>
          <a:stretch>
            <a:fillRect/>
          </a:stretch>
        </p:blipFill>
        <p:spPr>
          <a:xfrm>
            <a:off x="9553655" y="4369602"/>
            <a:ext cx="731583" cy="373412"/>
          </a:xfrm>
          <a:prstGeom prst="rect">
            <a:avLst/>
          </a:prstGeom>
        </p:spPr>
      </p:pic>
      <p:pic>
        <p:nvPicPr>
          <p:cNvPr id="8" name="Picture 7">
            <a:extLst>
              <a:ext uri="{FF2B5EF4-FFF2-40B4-BE49-F238E27FC236}">
                <a16:creationId xmlns:a16="http://schemas.microsoft.com/office/drawing/2014/main" id="{E2F0F39C-4CFE-457B-B974-8083F5804EF2}"/>
              </a:ext>
            </a:extLst>
          </p:cNvPr>
          <p:cNvPicPr>
            <a:picLocks noChangeAspect="1"/>
          </p:cNvPicPr>
          <p:nvPr/>
        </p:nvPicPr>
        <p:blipFill>
          <a:blip r:embed="rId4"/>
          <a:stretch>
            <a:fillRect/>
          </a:stretch>
        </p:blipFill>
        <p:spPr>
          <a:xfrm>
            <a:off x="7209384" y="4369602"/>
            <a:ext cx="731583" cy="373412"/>
          </a:xfrm>
          <a:prstGeom prst="rect">
            <a:avLst/>
          </a:prstGeom>
        </p:spPr>
      </p:pic>
      <p:pic>
        <p:nvPicPr>
          <p:cNvPr id="10" name="Picture 9">
            <a:extLst>
              <a:ext uri="{FF2B5EF4-FFF2-40B4-BE49-F238E27FC236}">
                <a16:creationId xmlns:a16="http://schemas.microsoft.com/office/drawing/2014/main" id="{E560D237-DB49-4157-90FE-C4066197B22E}"/>
              </a:ext>
            </a:extLst>
          </p:cNvPr>
          <p:cNvPicPr>
            <a:picLocks noChangeAspect="1"/>
          </p:cNvPicPr>
          <p:nvPr/>
        </p:nvPicPr>
        <p:blipFill>
          <a:blip r:embed="rId4"/>
          <a:stretch>
            <a:fillRect/>
          </a:stretch>
        </p:blipFill>
        <p:spPr>
          <a:xfrm>
            <a:off x="3892444" y="4369602"/>
            <a:ext cx="731583" cy="373412"/>
          </a:xfrm>
          <a:prstGeom prst="rect">
            <a:avLst/>
          </a:prstGeom>
        </p:spPr>
      </p:pic>
      <p:pic>
        <p:nvPicPr>
          <p:cNvPr id="12" name="Picture 11">
            <a:extLst>
              <a:ext uri="{FF2B5EF4-FFF2-40B4-BE49-F238E27FC236}">
                <a16:creationId xmlns:a16="http://schemas.microsoft.com/office/drawing/2014/main" id="{ADCE34AA-BD6C-4733-8759-801B19894158}"/>
              </a:ext>
            </a:extLst>
          </p:cNvPr>
          <p:cNvPicPr>
            <a:picLocks noChangeAspect="1"/>
          </p:cNvPicPr>
          <p:nvPr/>
        </p:nvPicPr>
        <p:blipFill>
          <a:blip r:embed="rId4"/>
          <a:stretch>
            <a:fillRect/>
          </a:stretch>
        </p:blipFill>
        <p:spPr>
          <a:xfrm>
            <a:off x="1525762" y="4369602"/>
            <a:ext cx="731583" cy="373412"/>
          </a:xfrm>
          <a:prstGeom prst="rect">
            <a:avLst/>
          </a:prstGeom>
        </p:spPr>
      </p:pic>
    </p:spTree>
    <p:extLst>
      <p:ext uri="{BB962C8B-B14F-4D97-AF65-F5344CB8AC3E}">
        <p14:creationId xmlns:p14="http://schemas.microsoft.com/office/powerpoint/2010/main" val="19836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dirty="0">
                <a:solidFill>
                  <a:schemeClr val="tx1"/>
                </a:solidFill>
                <a:cs typeface="B Nazanin" panose="00000400000000000000" pitchFamily="2" charset="-78"/>
              </a:rPr>
              <a:t>The developed game model if the parliament starts the game:</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149788"/>
            <a:ext cx="468189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(increase in quality , import)</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236582" y="6149788"/>
            <a:ext cx="5598160"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600" dirty="0">
                <a:latin typeface="Calibri" panose="020F0502020204030204" pitchFamily="34" charset="0"/>
                <a:ea typeface="Calibri" panose="020F0502020204030204" pitchFamily="34" charset="0"/>
                <a:cs typeface="B Nazanin" panose="00000400000000000000" pitchFamily="2" charset="-78"/>
              </a:rPr>
              <a:t>Final output: (increasing quality , banning imports)</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62484" y="1386660"/>
            <a:ext cx="2743200" cy="373757"/>
          </a:xfrm>
          <a:prstGeom prst="rect">
            <a:avLst/>
          </a:prstGeom>
          <a:noFill/>
        </p:spPr>
        <p:txBody>
          <a:bodyPr wrap="square">
            <a:spAutoFit/>
          </a:bodyPr>
          <a:lstStyle/>
          <a:p>
            <a:pPr>
              <a:lnSpc>
                <a:spcPct val="107000"/>
              </a:lnSpc>
              <a:spcAft>
                <a:spcPts val="800"/>
              </a:spcAft>
            </a:pPr>
            <a:r>
              <a:rPr lang="en" sz="18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 </a:t>
            </a: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 sz="1800" dirty="0">
                <a:effectLst/>
                <a:latin typeface="Calibri" panose="020F0502020204030204" pitchFamily="34" charset="0"/>
                <a:ea typeface="Calibri" panose="020F0502020204030204" pitchFamily="34" charset="0"/>
                <a:cs typeface="Arial" panose="020B0604020202020204" pitchFamily="34" charset="0"/>
              </a:rPr>
              <a:t>B &lt;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 sz="1800" dirty="0">
                <a:effectLst/>
                <a:latin typeface="Calibri" panose="020F0502020204030204" pitchFamily="34" charset="0"/>
                <a:ea typeface="Calibri" panose="020F0502020204030204" pitchFamily="34" charset="0"/>
                <a:cs typeface="Arial" panose="020B0604020202020204" pitchFamily="34" charset="0"/>
              </a:rPr>
              <a:t>&lt;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8105684" y="1573539"/>
            <a:ext cx="617770" cy="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4" y="1386659"/>
            <a:ext cx="2743200" cy="375552"/>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 a – s &gt; a </a:t>
            </a:r>
            <a:r>
              <a:rPr lang="en"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 sz="1800" dirty="0">
                <a:effectLst/>
                <a:latin typeface="Calibri" panose="020F0502020204030204" pitchFamily="34" charset="0"/>
                <a:ea typeface="Calibri" panose="020F0502020204030204" pitchFamily="34" charset="0"/>
                <a:cs typeface="Arial" panose="020B0604020202020204" pitchFamily="34" charset="0"/>
              </a:rPr>
              <a:t> </a:t>
            </a:r>
            <a:r>
              <a:rPr lang="en" sz="1800" baseline="-25000" dirty="0">
                <a:effectLst/>
                <a:latin typeface="Arial" panose="020B0604020202020204" pitchFamily="34" charset="0"/>
                <a:ea typeface="Calibri" panose="020F0502020204030204" pitchFamily="34" charset="0"/>
              </a:rPr>
              <a:t> </a:t>
            </a:r>
            <a:r>
              <a:rPr lang="en" sz="1800" dirty="0">
                <a:effectLst/>
                <a:latin typeface="Calibri" panose="020F0502020204030204" pitchFamily="34" charset="0"/>
                <a:ea typeface="Calibri" panose="020F0502020204030204" pitchFamily="34" charset="0"/>
                <a:cs typeface="Arial" panose="020B0604020202020204" pitchFamily="34" charset="0"/>
              </a:rPr>
              <a:t>s &lt; 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8105684" y="1573539"/>
            <a:ext cx="617770" cy="50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743200" cy="373757"/>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 a – s &lt; a </a:t>
            </a:r>
            <a:r>
              <a:rPr lang="en"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 sz="1800" dirty="0">
                <a:effectLst/>
                <a:latin typeface="Calibri" panose="020F0502020204030204" pitchFamily="34" charset="0"/>
                <a:ea typeface="Calibri" panose="020F0502020204030204" pitchFamily="34" charset="0"/>
                <a:cs typeface="Arial" panose="020B0604020202020204" pitchFamily="34" charset="0"/>
              </a:rPr>
              <a:t> </a:t>
            </a:r>
            <a:r>
              <a:rPr lang="en" sz="1800" baseline="-25000" dirty="0">
                <a:effectLst/>
                <a:latin typeface="Arial" panose="020B0604020202020204" pitchFamily="34" charset="0"/>
                <a:ea typeface="Calibri" panose="020F0502020204030204" pitchFamily="34" charset="0"/>
                <a:cs typeface="Arial" panose="020B0604020202020204" pitchFamily="34" charset="0"/>
              </a:rPr>
              <a:t> </a:t>
            </a:r>
            <a:r>
              <a:rPr lang="en" sz="1800" dirty="0">
                <a:effectLst/>
                <a:latin typeface="Calibri" panose="020F0502020204030204" pitchFamily="34" charset="0"/>
                <a:ea typeface="Calibri" panose="020F0502020204030204" pitchFamily="34" charset="0"/>
                <a:cs typeface="Arial" panose="020B0604020202020204" pitchFamily="34" charset="0"/>
              </a:rPr>
              <a:t>s &gt; 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C873F90-C46C-4966-BA7C-C5312DA1F1FF}"/>
              </a:ext>
            </a:extLst>
          </p:cNvPr>
          <p:cNvPicPr>
            <a:picLocks noChangeAspect="1"/>
          </p:cNvPicPr>
          <p:nvPr/>
        </p:nvPicPr>
        <p:blipFill>
          <a:blip r:embed="rId2"/>
          <a:stretch>
            <a:fillRect/>
          </a:stretch>
        </p:blipFill>
        <p:spPr>
          <a:xfrm>
            <a:off x="6604673" y="2709736"/>
            <a:ext cx="4861981" cy="3398815"/>
          </a:xfrm>
          <a:prstGeom prst="rect">
            <a:avLst/>
          </a:prstGeom>
        </p:spPr>
      </p:pic>
      <p:pic>
        <p:nvPicPr>
          <p:cNvPr id="25" name="Picture 24">
            <a:extLst>
              <a:ext uri="{FF2B5EF4-FFF2-40B4-BE49-F238E27FC236}">
                <a16:creationId xmlns:a16="http://schemas.microsoft.com/office/drawing/2014/main" id="{63AAE56F-9454-43E6-8C03-768B4758E5D1}"/>
              </a:ext>
            </a:extLst>
          </p:cNvPr>
          <p:cNvPicPr>
            <a:picLocks noChangeAspect="1"/>
          </p:cNvPicPr>
          <p:nvPr/>
        </p:nvPicPr>
        <p:blipFill>
          <a:blip r:embed="rId3"/>
          <a:stretch>
            <a:fillRect/>
          </a:stretch>
        </p:blipFill>
        <p:spPr>
          <a:xfrm>
            <a:off x="824415" y="2686874"/>
            <a:ext cx="4762913" cy="3421677"/>
          </a:xfrm>
          <a:prstGeom prst="rect">
            <a:avLst/>
          </a:prstGeom>
        </p:spPr>
      </p:pic>
      <p:pic>
        <p:nvPicPr>
          <p:cNvPr id="3" name="Picture 2">
            <a:extLst>
              <a:ext uri="{FF2B5EF4-FFF2-40B4-BE49-F238E27FC236}">
                <a16:creationId xmlns:a16="http://schemas.microsoft.com/office/drawing/2014/main" id="{0C982540-C980-4DE3-B9F9-8E99939AF43D}"/>
              </a:ext>
            </a:extLst>
          </p:cNvPr>
          <p:cNvPicPr>
            <a:picLocks noChangeAspect="1"/>
          </p:cNvPicPr>
          <p:nvPr/>
        </p:nvPicPr>
        <p:blipFill>
          <a:blip r:embed="rId4"/>
          <a:stretch>
            <a:fillRect/>
          </a:stretch>
        </p:blipFill>
        <p:spPr>
          <a:xfrm>
            <a:off x="8669871" y="2868882"/>
            <a:ext cx="731583" cy="373412"/>
          </a:xfrm>
          <a:prstGeom prst="rect">
            <a:avLst/>
          </a:prstGeom>
        </p:spPr>
      </p:pic>
      <p:pic>
        <p:nvPicPr>
          <p:cNvPr id="7" name="Picture 6">
            <a:extLst>
              <a:ext uri="{FF2B5EF4-FFF2-40B4-BE49-F238E27FC236}">
                <a16:creationId xmlns:a16="http://schemas.microsoft.com/office/drawing/2014/main" id="{3C449261-E1A9-4690-9178-F3DAED2F66F4}"/>
              </a:ext>
            </a:extLst>
          </p:cNvPr>
          <p:cNvPicPr>
            <a:picLocks noChangeAspect="1"/>
          </p:cNvPicPr>
          <p:nvPr/>
        </p:nvPicPr>
        <p:blipFill>
          <a:blip r:embed="rId4"/>
          <a:stretch>
            <a:fillRect/>
          </a:stretch>
        </p:blipFill>
        <p:spPr>
          <a:xfrm>
            <a:off x="2832972" y="2868882"/>
            <a:ext cx="731583" cy="373412"/>
          </a:xfrm>
          <a:prstGeom prst="rect">
            <a:avLst/>
          </a:prstGeom>
        </p:spPr>
      </p:pic>
    </p:spTree>
    <p:extLst>
      <p:ext uri="{BB962C8B-B14F-4D97-AF65-F5344CB8AC3E}">
        <p14:creationId xmlns:p14="http://schemas.microsoft.com/office/powerpoint/2010/main" val="30032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dirty="0">
                <a:solidFill>
                  <a:schemeClr val="tx1"/>
                </a:solidFill>
                <a:cs typeface="B Nazanin" panose="00000400000000000000" pitchFamily="2" charset="-78"/>
              </a:rPr>
              <a:t>The developed game model if the parliament starts the game:</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619760" y="6264741"/>
            <a:ext cx="4881368"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(increase in quality , import)</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609682" y="6219452"/>
            <a:ext cx="504722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(constant quality , import ban)</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34000" y="1386660"/>
            <a:ext cx="2763520" cy="375552"/>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 sz="1800" dirty="0">
                <a:effectLst/>
                <a:latin typeface="Calibri" panose="020F0502020204030204" pitchFamily="34" charset="0"/>
                <a:ea typeface="Calibri" panose="020F0502020204030204" pitchFamily="34" charset="0"/>
                <a:cs typeface="Arial" panose="020B0604020202020204" pitchFamily="34" charset="0"/>
              </a:rPr>
              <a:t>&lt; B &lt;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flipV="1">
            <a:off x="8097520" y="1573538"/>
            <a:ext cx="625933" cy="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3" y="1386659"/>
            <a:ext cx="2852263" cy="373757"/>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 a – s &gt; 0</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8097520" y="1574436"/>
            <a:ext cx="625934" cy="50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852262" cy="373757"/>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 sz="1800" dirty="0">
                <a:effectLst/>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 sz="1800" dirty="0">
                <a:effectLst/>
                <a:latin typeface="Calibri" panose="020F0502020204030204" pitchFamily="34" charset="0"/>
                <a:ea typeface="Calibri" panose="020F0502020204030204" pitchFamily="34" charset="0"/>
                <a:cs typeface="Arial" panose="020B0604020202020204" pitchFamily="34" charset="0"/>
              </a:rPr>
              <a:t>+ a – s &lt; 0</a:t>
            </a:r>
          </a:p>
        </p:txBody>
      </p:sp>
      <p:pic>
        <p:nvPicPr>
          <p:cNvPr id="3" name="Picture 2">
            <a:extLst>
              <a:ext uri="{FF2B5EF4-FFF2-40B4-BE49-F238E27FC236}">
                <a16:creationId xmlns:a16="http://schemas.microsoft.com/office/drawing/2014/main" id="{CBCB45D1-E80E-4745-92D4-B17678DC11BA}"/>
              </a:ext>
            </a:extLst>
          </p:cNvPr>
          <p:cNvPicPr>
            <a:picLocks noChangeAspect="1"/>
          </p:cNvPicPr>
          <p:nvPr/>
        </p:nvPicPr>
        <p:blipFill>
          <a:blip r:embed="rId2"/>
          <a:stretch>
            <a:fillRect/>
          </a:stretch>
        </p:blipFill>
        <p:spPr>
          <a:xfrm>
            <a:off x="700112" y="2736375"/>
            <a:ext cx="4801016" cy="3528366"/>
          </a:xfrm>
          <a:prstGeom prst="rect">
            <a:avLst/>
          </a:prstGeom>
        </p:spPr>
      </p:pic>
      <p:pic>
        <p:nvPicPr>
          <p:cNvPr id="7" name="Picture 6">
            <a:extLst>
              <a:ext uri="{FF2B5EF4-FFF2-40B4-BE49-F238E27FC236}">
                <a16:creationId xmlns:a16="http://schemas.microsoft.com/office/drawing/2014/main" id="{F5655266-CFE9-476E-9266-18974651855A}"/>
              </a:ext>
            </a:extLst>
          </p:cNvPr>
          <p:cNvPicPr>
            <a:picLocks noChangeAspect="1"/>
          </p:cNvPicPr>
          <p:nvPr/>
        </p:nvPicPr>
        <p:blipFill>
          <a:blip r:embed="rId3"/>
          <a:stretch>
            <a:fillRect/>
          </a:stretch>
        </p:blipFill>
        <p:spPr>
          <a:xfrm>
            <a:off x="6690874" y="2801150"/>
            <a:ext cx="4884843" cy="3398815"/>
          </a:xfrm>
          <a:prstGeom prst="rect">
            <a:avLst/>
          </a:prstGeom>
        </p:spPr>
      </p:pic>
      <p:pic>
        <p:nvPicPr>
          <p:cNvPr id="6" name="Picture 5">
            <a:extLst>
              <a:ext uri="{FF2B5EF4-FFF2-40B4-BE49-F238E27FC236}">
                <a16:creationId xmlns:a16="http://schemas.microsoft.com/office/drawing/2014/main" id="{92A0DA83-AD5B-459F-B863-4B950F87DADF}"/>
              </a:ext>
            </a:extLst>
          </p:cNvPr>
          <p:cNvPicPr>
            <a:picLocks noChangeAspect="1"/>
          </p:cNvPicPr>
          <p:nvPr/>
        </p:nvPicPr>
        <p:blipFill>
          <a:blip r:embed="rId4"/>
          <a:stretch>
            <a:fillRect/>
          </a:stretch>
        </p:blipFill>
        <p:spPr>
          <a:xfrm>
            <a:off x="8767503" y="2965831"/>
            <a:ext cx="731583" cy="373412"/>
          </a:xfrm>
          <a:prstGeom prst="rect">
            <a:avLst/>
          </a:prstGeom>
        </p:spPr>
      </p:pic>
      <p:pic>
        <p:nvPicPr>
          <p:cNvPr id="9" name="Picture 8">
            <a:extLst>
              <a:ext uri="{FF2B5EF4-FFF2-40B4-BE49-F238E27FC236}">
                <a16:creationId xmlns:a16="http://schemas.microsoft.com/office/drawing/2014/main" id="{6FF8A639-3102-442F-8685-69FB5D3DA018}"/>
              </a:ext>
            </a:extLst>
          </p:cNvPr>
          <p:cNvPicPr>
            <a:picLocks noChangeAspect="1"/>
          </p:cNvPicPr>
          <p:nvPr/>
        </p:nvPicPr>
        <p:blipFill>
          <a:blip r:embed="rId4"/>
          <a:stretch>
            <a:fillRect/>
          </a:stretch>
        </p:blipFill>
        <p:spPr>
          <a:xfrm>
            <a:off x="2734828" y="2973353"/>
            <a:ext cx="731583" cy="373412"/>
          </a:xfrm>
          <a:prstGeom prst="rect">
            <a:avLst/>
          </a:prstGeom>
        </p:spPr>
      </p:pic>
    </p:spTree>
    <p:extLst>
      <p:ext uri="{BB962C8B-B14F-4D97-AF65-F5344CB8AC3E}">
        <p14:creationId xmlns:p14="http://schemas.microsoft.com/office/powerpoint/2010/main" val="34663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 sz="1800" dirty="0">
                <a:solidFill>
                  <a:schemeClr val="tx1"/>
                </a:solidFill>
                <a:cs typeface="B Nazanin" panose="00000400000000000000" pitchFamily="2" charset="-78"/>
              </a:rPr>
              <a:t>The developed game model if the parliament starts the game:</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3639672" y="6219452"/>
            <a:ext cx="4179215"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1800" dirty="0">
                <a:latin typeface="Calibri" panose="020F0502020204030204" pitchFamily="34" charset="0"/>
                <a:ea typeface="Calibri" panose="020F0502020204030204" pitchFamily="34" charset="0"/>
                <a:cs typeface="B Nazanin" panose="00000400000000000000" pitchFamily="2" charset="-78"/>
              </a:rPr>
              <a:t>Final output: (fixed quality , import)</a:t>
            </a:r>
          </a:p>
        </p:txBody>
      </p:sp>
      <p:sp>
        <p:nvSpPr>
          <p:cNvPr id="14" name="TextBox 13">
            <a:extLst>
              <a:ext uri="{FF2B5EF4-FFF2-40B4-BE49-F238E27FC236}">
                <a16:creationId xmlns:a16="http://schemas.microsoft.com/office/drawing/2014/main" id="{5E2ABE3E-79E8-42C7-911B-73FACB6C8D06}"/>
              </a:ext>
            </a:extLst>
          </p:cNvPr>
          <p:cNvSpPr txBox="1"/>
          <p:nvPr/>
        </p:nvSpPr>
        <p:spPr>
          <a:xfrm>
            <a:off x="3498197" y="1790554"/>
            <a:ext cx="2800593" cy="375552"/>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iii. </a:t>
            </a:r>
            <a:r>
              <a:rPr lang="en" sz="1800" dirty="0">
                <a:effectLst/>
                <a:latin typeface="Calibri" panose="020F0502020204030204" pitchFamily="34" charset="0"/>
                <a:ea typeface="Calibri" panose="020F0502020204030204" pitchFamily="34" charset="0"/>
                <a:cs typeface="Arial" panose="020B0604020202020204" pitchFamily="34" charset="0"/>
              </a:rPr>
              <a:t>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 sz="1800" dirty="0">
                <a:effectLst/>
                <a:latin typeface="Calibri" panose="020F0502020204030204" pitchFamily="34" charset="0"/>
                <a:ea typeface="Calibri" panose="020F0502020204030204" pitchFamily="34" charset="0"/>
                <a:cs typeface="Arial" panose="020B0604020202020204" pitchFamily="34" charset="0"/>
              </a:rPr>
              <a:t>&lt;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 sz="1800" dirty="0">
                <a:effectLst/>
                <a:latin typeface="Calibri" panose="020F0502020204030204" pitchFamily="34" charset="0"/>
                <a:ea typeface="Calibri" panose="020F0502020204030204" pitchFamily="34" charset="0"/>
                <a:cs typeface="Arial" panose="020B0604020202020204" pitchFamily="34" charset="0"/>
              </a:rPr>
              <a:t>– D </a:t>
            </a:r>
            <a:r>
              <a:rPr lang="en" sz="1800" baseline="-25000" dirty="0">
                <a:effectLst/>
                <a:latin typeface="Calibri" panose="020F0502020204030204" pitchFamily="34" charset="0"/>
                <a:ea typeface="Calibri" panose="020F0502020204030204" pitchFamily="34" charset="0"/>
                <a:cs typeface="Arial" panose="020B0604020202020204" pitchFamily="34" charset="0"/>
              </a:rPr>
              <a:t>12 </a:t>
            </a:r>
            <a:r>
              <a:rPr lang="en" sz="1800" dirty="0">
                <a:effectLst/>
                <a:latin typeface="Calibri" panose="020F0502020204030204" pitchFamily="34" charset="0"/>
                <a:ea typeface="Calibri" panose="020F0502020204030204" pitchFamily="34" charset="0"/>
                <a:cs typeface="Arial" panose="020B0604020202020204" pitchFamily="34" charset="0"/>
              </a:rPr>
              <a:t>&lt; B</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6298790" y="1978330"/>
            <a:ext cx="622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6921549" y="1790554"/>
            <a:ext cx="1446252" cy="375552"/>
          </a:xfrm>
          <a:prstGeom prst="rect">
            <a:avLst/>
          </a:prstGeom>
          <a:noFill/>
        </p:spPr>
        <p:txBody>
          <a:bodyPr wrap="square">
            <a:spAutoFit/>
          </a:bodyPr>
          <a:lstStyle/>
          <a:p>
            <a:pPr>
              <a:lnSpc>
                <a:spcPct val="107000"/>
              </a:lnSpc>
              <a:spcAft>
                <a:spcPts val="800"/>
              </a:spcAft>
            </a:pPr>
            <a:r>
              <a:rPr lang="en"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 dirty="0">
                <a:latin typeface="Calibri" panose="020F0502020204030204" pitchFamily="34" charset="0"/>
                <a:ea typeface="Calibri" panose="020F0502020204030204" pitchFamily="34" charset="0"/>
                <a:cs typeface="Arial" panose="020B0604020202020204" pitchFamily="34" charset="0"/>
              </a:rPr>
              <a:t>C </a:t>
            </a:r>
            <a:r>
              <a:rPr lang="en"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 sz="1800" dirty="0">
                <a:effectLst/>
                <a:latin typeface="Calibri" panose="020F0502020204030204" pitchFamily="34" charset="0"/>
                <a:ea typeface="Calibri" panose="020F0502020204030204" pitchFamily="34" charset="0"/>
                <a:cs typeface="Arial" panose="020B0604020202020204" pitchFamily="34" charset="0"/>
              </a:rPr>
              <a:t>&gt; 0</a:t>
            </a:r>
          </a:p>
        </p:txBody>
      </p:sp>
      <p:pic>
        <p:nvPicPr>
          <p:cNvPr id="6" name="Picture 5">
            <a:extLst>
              <a:ext uri="{FF2B5EF4-FFF2-40B4-BE49-F238E27FC236}">
                <a16:creationId xmlns:a16="http://schemas.microsoft.com/office/drawing/2014/main" id="{2AF76337-43E4-4153-99ED-049C82B87C24}"/>
              </a:ext>
            </a:extLst>
          </p:cNvPr>
          <p:cNvPicPr>
            <a:picLocks noChangeAspect="1"/>
          </p:cNvPicPr>
          <p:nvPr/>
        </p:nvPicPr>
        <p:blipFill>
          <a:blip r:embed="rId2"/>
          <a:stretch>
            <a:fillRect/>
          </a:stretch>
        </p:blipFill>
        <p:spPr>
          <a:xfrm>
            <a:off x="3498198" y="2719048"/>
            <a:ext cx="4869602" cy="3406435"/>
          </a:xfrm>
          <a:prstGeom prst="rect">
            <a:avLst/>
          </a:prstGeom>
        </p:spPr>
      </p:pic>
      <p:pic>
        <p:nvPicPr>
          <p:cNvPr id="3" name="Picture 2">
            <a:extLst>
              <a:ext uri="{FF2B5EF4-FFF2-40B4-BE49-F238E27FC236}">
                <a16:creationId xmlns:a16="http://schemas.microsoft.com/office/drawing/2014/main" id="{E5C7D00E-9BEA-4392-B149-7A7E77BC7C9E}"/>
              </a:ext>
            </a:extLst>
          </p:cNvPr>
          <p:cNvPicPr>
            <a:picLocks noChangeAspect="1"/>
          </p:cNvPicPr>
          <p:nvPr/>
        </p:nvPicPr>
        <p:blipFill>
          <a:blip r:embed="rId3"/>
          <a:stretch>
            <a:fillRect/>
          </a:stretch>
        </p:blipFill>
        <p:spPr>
          <a:xfrm>
            <a:off x="5567208" y="2890209"/>
            <a:ext cx="731583" cy="373412"/>
          </a:xfrm>
          <a:prstGeom prst="rect">
            <a:avLst/>
          </a:prstGeom>
        </p:spPr>
      </p:pic>
    </p:spTree>
    <p:extLst>
      <p:ext uri="{BB962C8B-B14F-4D97-AF65-F5344CB8AC3E}">
        <p14:creationId xmlns:p14="http://schemas.microsoft.com/office/powerpoint/2010/main" val="286786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dashHorz">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FFE73-0F30-43AE-9523-9052F52A4533}"/>
              </a:ext>
            </a:extLst>
          </p:cNvPr>
          <p:cNvSpPr>
            <a:spLocks noGrp="1"/>
          </p:cNvSpPr>
          <p:nvPr>
            <p:ph type="sldNum" sz="quarter" idx="12"/>
          </p:nvPr>
        </p:nvSpPr>
        <p:spPr/>
        <p:txBody>
          <a:bodyPr/>
          <a:lstStyle/>
          <a:p>
            <a:fld id="{BF860B6F-2FE3-4DE6-9496-980E987E7466}" type="slidenum">
              <a:rPr lang="en-US" smtClean="0"/>
              <a:pPr/>
              <a:t>29</a:t>
            </a:fld>
            <a:endParaRPr lang="en-US" dirty="0"/>
          </a:p>
        </p:txBody>
      </p:sp>
      <p:sp>
        <p:nvSpPr>
          <p:cNvPr id="36" name="Text Placeholder 35">
            <a:extLst>
              <a:ext uri="{FF2B5EF4-FFF2-40B4-BE49-F238E27FC236}">
                <a16:creationId xmlns:a16="http://schemas.microsoft.com/office/drawing/2014/main" id="{E4BD8BBE-3EF5-44C8-9C66-A3F125866FFF}"/>
              </a:ext>
            </a:extLst>
          </p:cNvPr>
          <p:cNvSpPr>
            <a:spLocks noGrp="1"/>
          </p:cNvSpPr>
          <p:nvPr>
            <p:ph type="body" sz="quarter" idx="48"/>
          </p:nvPr>
        </p:nvSpPr>
        <p:spPr>
          <a:xfrm>
            <a:off x="6750428" y="1242285"/>
            <a:ext cx="5033818" cy="5081399"/>
          </a:xfrm>
        </p:spPr>
        <p:txBody>
          <a:bodyPr/>
          <a:lstStyle/>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342900" indent="-342900" algn="r">
              <a:buFont typeface="Arial" panose="020B0604020202020204" pitchFamily="34" charset="0"/>
              <a:buChar char="•"/>
            </a:pPr>
            <a:r>
              <a:rPr lang="en" sz="2000" spc="0" dirty="0">
                <a:solidFill>
                  <a:schemeClr val="tx1"/>
                </a:solidFill>
                <a:cs typeface="B Nazanin" panose="00000400000000000000" pitchFamily="2" charset="-78"/>
              </a:rPr>
              <a:t>The ideal condition that is proposed is that B is in its lowest state and the values of a and s are in the middle state.</a:t>
            </a:r>
            <a:endParaRPr lang="fa-IR" sz="2000" spc="0" dirty="0">
              <a:latin typeface="Calibri" panose="020F0502020204030204" pitchFamily="34" charset="0"/>
              <a:ea typeface="Calibri" panose="020F0502020204030204" pitchFamily="34" charset="0"/>
              <a:cs typeface="Calibri" panose="020F0502020204030204" pitchFamily="34" charset="0"/>
            </a:endParaRPr>
          </a:p>
          <a:p>
            <a:pPr algn="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en" sz="2000" spc="0" dirty="0">
                <a:solidFill>
                  <a:schemeClr val="tx1"/>
                </a:solidFill>
                <a:cs typeface="B Nazanin" panose="00000400000000000000" pitchFamily="2" charset="-78"/>
              </a:rPr>
              <a:t>One of the ways that automakers can control B is to use young and expert internal forces and knowledge-based companies.</a:t>
            </a:r>
            <a:endParaRPr lang="fa-IR" sz="2000" spc="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cs typeface="B Nazanin" panose="00000400000000000000" pitchFamily="2" charset="-78"/>
            </a:endParaRPr>
          </a:p>
        </p:txBody>
      </p:sp>
      <p:sp>
        <p:nvSpPr>
          <p:cNvPr id="37" name="Title 36">
            <a:extLst>
              <a:ext uri="{FF2B5EF4-FFF2-40B4-BE49-F238E27FC236}">
                <a16:creationId xmlns:a16="http://schemas.microsoft.com/office/drawing/2014/main" id="{C21FBBEF-3D40-490F-BBAA-897002538BFD}"/>
              </a:ext>
            </a:extLst>
          </p:cNvPr>
          <p:cNvSpPr>
            <a:spLocks noGrp="1"/>
          </p:cNvSpPr>
          <p:nvPr>
            <p:ph type="title"/>
          </p:nvPr>
        </p:nvSpPr>
        <p:spPr>
          <a:xfrm>
            <a:off x="1" y="457199"/>
            <a:ext cx="3648634" cy="977153"/>
          </a:xfrm>
        </p:spPr>
        <p:txBody>
          <a:bodyPr/>
          <a:lstStyle/>
          <a:p>
            <a:pPr algn="ctr"/>
            <a:r>
              <a:rPr lang="en" sz="2800" b="0" i="0" u="none" strike="noStrike" baseline="0" dirty="0">
                <a:latin typeface="SFBX1000"/>
              </a:rPr>
              <a:t>Conclusion</a:t>
            </a:r>
            <a:endParaRPr lang="fa-IR" sz="2800" dirty="0"/>
          </a:p>
        </p:txBody>
      </p:sp>
      <p:sp>
        <p:nvSpPr>
          <p:cNvPr id="39" name="Text Placeholder 35">
            <a:extLst>
              <a:ext uri="{FF2B5EF4-FFF2-40B4-BE49-F238E27FC236}">
                <a16:creationId xmlns:a16="http://schemas.microsoft.com/office/drawing/2014/main" id="{FE181058-0B06-40A9-A7C4-0B5B7753423D}"/>
              </a:ext>
            </a:extLst>
          </p:cNvPr>
          <p:cNvSpPr txBox="1">
            <a:spLocks/>
          </p:cNvSpPr>
          <p:nvPr/>
        </p:nvSpPr>
        <p:spPr>
          <a:xfrm>
            <a:off x="9529482" y="667192"/>
            <a:ext cx="1824318" cy="55716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400" dirty="0">
                <a:cs typeface="B Nazanin" panose="00000400000000000000" pitchFamily="2" charset="-78"/>
              </a:rPr>
              <a:t>Conclusion</a:t>
            </a:r>
          </a:p>
        </p:txBody>
      </p:sp>
      <p:sp>
        <p:nvSpPr>
          <p:cNvPr id="9" name="Text Placeholder 35">
            <a:extLst>
              <a:ext uri="{FF2B5EF4-FFF2-40B4-BE49-F238E27FC236}">
                <a16:creationId xmlns:a16="http://schemas.microsoft.com/office/drawing/2014/main" id="{796D1838-5F9A-469C-B710-FE33FDAB8E68}"/>
              </a:ext>
            </a:extLst>
          </p:cNvPr>
          <p:cNvSpPr txBox="1">
            <a:spLocks/>
          </p:cNvSpPr>
          <p:nvPr/>
        </p:nvSpPr>
        <p:spPr>
          <a:xfrm>
            <a:off x="407756" y="2061883"/>
            <a:ext cx="5033817" cy="4261802"/>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en" sz="2000" spc="0" dirty="0">
                <a:solidFill>
                  <a:schemeClr val="tx1"/>
                </a:solidFill>
                <a:cs typeface="B Nazanin" panose="00000400000000000000" pitchFamily="2" charset="-78"/>
              </a:rPr>
              <a:t>Less than one percent of the profit from the sale of domestic cars is spent on research and development.</a:t>
            </a:r>
            <a:endParaRPr lang="fa-IR" sz="2000" spc="0"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latin typeface="Calibri" panose="020F0502020204030204" pitchFamily="34" charset="0"/>
              <a:cs typeface="Calibri" panose="020F0502020204030204" pitchFamily="34" charset="0"/>
            </a:endParaRPr>
          </a:p>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en" sz="2000" spc="0" dirty="0">
                <a:solidFill>
                  <a:schemeClr val="tx1"/>
                </a:solidFill>
                <a:cs typeface="B Nazanin" panose="00000400000000000000" pitchFamily="2" charset="-78"/>
              </a:rPr>
              <a:t>If B is in its lowest state and the government and parliament are composed of members who prefer national pride over financial income, then most of the problems of the domestic automobile industry will be solved. Creating a competitive environment can also be a problem solver.</a:t>
            </a:r>
          </a:p>
        </p:txBody>
      </p:sp>
    </p:spTree>
    <p:extLst>
      <p:ext uri="{BB962C8B-B14F-4D97-AF65-F5344CB8AC3E}">
        <p14:creationId xmlns:p14="http://schemas.microsoft.com/office/powerpoint/2010/main" val="349335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animEffect transition="in" filter="fade">
                                      <p:cBhvr>
                                        <p:cTn id="7" dur="500"/>
                                        <p:tgtEl>
                                          <p:spTgt spid="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xEl>
                                              <p:pRg st="3" end="3"/>
                                            </p:txEl>
                                          </p:spTgt>
                                        </p:tgtEl>
                                        <p:attrNameLst>
                                          <p:attrName>style.visibility</p:attrName>
                                        </p:attrNameLst>
                                      </p:cBhvr>
                                      <p:to>
                                        <p:strVal val="visible"/>
                                      </p:to>
                                    </p:set>
                                    <p:animEffect transition="in" filter="fade">
                                      <p:cBhvr>
                                        <p:cTn id="12" dur="500"/>
                                        <p:tgtEl>
                                          <p:spTgt spid="3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D2892-70CF-419B-A320-B5B740596E99}"/>
              </a:ext>
            </a:extLst>
          </p:cNvPr>
          <p:cNvSpPr>
            <a:spLocks noGrp="1"/>
          </p:cNvSpPr>
          <p:nvPr>
            <p:ph type="sldNum" sz="quarter" idx="12"/>
          </p:nvPr>
        </p:nvSpPr>
        <p:spPr/>
        <p:txBody>
          <a:bodyPr/>
          <a:lstStyle/>
          <a:p>
            <a:fld id="{BF860B6F-2FE3-4DE6-9496-980E987E7466}" type="slidenum">
              <a:rPr lang="en-US" smtClean="0"/>
              <a:pPr/>
              <a:t>3</a:t>
            </a:fld>
            <a:endParaRPr lang="en-US" dirty="0"/>
          </a:p>
        </p:txBody>
      </p:sp>
      <p:sp>
        <p:nvSpPr>
          <p:cNvPr id="18" name="Rectangle 17">
            <a:extLst>
              <a:ext uri="{FF2B5EF4-FFF2-40B4-BE49-F238E27FC236}">
                <a16:creationId xmlns:a16="http://schemas.microsoft.com/office/drawing/2014/main" id="{ECFBFBC0-F0D0-4D11-B42F-25D61CABC8B7}"/>
              </a:ext>
            </a:extLst>
          </p:cNvPr>
          <p:cNvSpPr/>
          <p:nvPr/>
        </p:nvSpPr>
        <p:spPr>
          <a:xfrm>
            <a:off x="0" y="2631201"/>
            <a:ext cx="74303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EA45155-C8D4-4CDC-A15E-FC888040A09D}"/>
              </a:ext>
            </a:extLst>
          </p:cNvPr>
          <p:cNvSpPr txBox="1"/>
          <p:nvPr/>
        </p:nvSpPr>
        <p:spPr>
          <a:xfrm>
            <a:off x="118552" y="2691467"/>
            <a:ext cx="917239" cy="523220"/>
          </a:xfrm>
          <a:prstGeom prst="rect">
            <a:avLst/>
          </a:prstGeom>
          <a:noFill/>
        </p:spPr>
        <p:txBody>
          <a:bodyPr wrap="none" rtlCol="0">
            <a:spAutoFit/>
          </a:bodyPr>
          <a:lstStyle/>
          <a:p>
            <a:r>
              <a:rPr lang="en" sz="2800" b="1" dirty="0">
                <a:cs typeface="B Nazanin" panose="00000400000000000000" pitchFamily="2" charset="-78"/>
              </a:rPr>
              <a:t>1388</a:t>
            </a:r>
            <a:endParaRPr lang="en-US" sz="2800" b="1" dirty="0">
              <a:cs typeface="B Nazanin" panose="00000400000000000000" pitchFamily="2" charset="-78"/>
            </a:endParaRPr>
          </a:p>
        </p:txBody>
      </p:sp>
      <p:sp>
        <p:nvSpPr>
          <p:cNvPr id="20" name="TextBox 19">
            <a:extLst>
              <a:ext uri="{FF2B5EF4-FFF2-40B4-BE49-F238E27FC236}">
                <a16:creationId xmlns:a16="http://schemas.microsoft.com/office/drawing/2014/main" id="{14052006-1261-4A02-B614-0C2C6555846E}"/>
              </a:ext>
            </a:extLst>
          </p:cNvPr>
          <p:cNvSpPr txBox="1"/>
          <p:nvPr/>
        </p:nvSpPr>
        <p:spPr>
          <a:xfrm>
            <a:off x="1050053" y="2753022"/>
            <a:ext cx="117168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90% tariff</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1" name="TextBox 20">
            <a:extLst>
              <a:ext uri="{FF2B5EF4-FFF2-40B4-BE49-F238E27FC236}">
                <a16:creationId xmlns:a16="http://schemas.microsoft.com/office/drawing/2014/main" id="{2FC37003-3A5B-4620-931C-A7EABBC13BAB}"/>
              </a:ext>
            </a:extLst>
          </p:cNvPr>
          <p:cNvSpPr txBox="1"/>
          <p:nvPr/>
        </p:nvSpPr>
        <p:spPr>
          <a:xfrm>
            <a:off x="2401704" y="2691467"/>
            <a:ext cx="859531" cy="523220"/>
          </a:xfrm>
          <a:prstGeom prst="rect">
            <a:avLst/>
          </a:prstGeom>
          <a:noFill/>
        </p:spPr>
        <p:txBody>
          <a:bodyPr wrap="none" rtlCol="0">
            <a:spAutoFit/>
          </a:bodyPr>
          <a:lstStyle/>
          <a:p>
            <a:r>
              <a:rPr lang="en" sz="2800" b="1" dirty="0">
                <a:cs typeface="B Nazanin" panose="00000400000000000000" pitchFamily="2" charset="-78"/>
              </a:rPr>
              <a:t>2012</a:t>
            </a:r>
            <a:endParaRPr lang="en-US" sz="2800" b="1" dirty="0">
              <a:cs typeface="B Nazanin" panose="00000400000000000000" pitchFamily="2" charset="-78"/>
            </a:endParaRPr>
          </a:p>
        </p:txBody>
      </p:sp>
      <p:sp>
        <p:nvSpPr>
          <p:cNvPr id="22" name="TextBox 21">
            <a:extLst>
              <a:ext uri="{FF2B5EF4-FFF2-40B4-BE49-F238E27FC236}">
                <a16:creationId xmlns:a16="http://schemas.microsoft.com/office/drawing/2014/main" id="{61FA2419-D27F-44E4-A0EB-D3E4A2870695}"/>
              </a:ext>
            </a:extLst>
          </p:cNvPr>
          <p:cNvSpPr txBox="1"/>
          <p:nvPr/>
        </p:nvSpPr>
        <p:spPr>
          <a:xfrm>
            <a:off x="3261235" y="2753022"/>
            <a:ext cx="126747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Tariff 45%</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3" name="TextBox 22">
            <a:extLst>
              <a:ext uri="{FF2B5EF4-FFF2-40B4-BE49-F238E27FC236}">
                <a16:creationId xmlns:a16="http://schemas.microsoft.com/office/drawing/2014/main" id="{145D5994-35FF-4428-ACD0-6148159764C1}"/>
              </a:ext>
            </a:extLst>
          </p:cNvPr>
          <p:cNvSpPr txBox="1"/>
          <p:nvPr/>
        </p:nvSpPr>
        <p:spPr>
          <a:xfrm>
            <a:off x="8727615" y="533171"/>
            <a:ext cx="3289683"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Car history</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pic>
        <p:nvPicPr>
          <p:cNvPr id="24" name="Picture 23">
            <a:extLst>
              <a:ext uri="{FF2B5EF4-FFF2-40B4-BE49-F238E27FC236}">
                <a16:creationId xmlns:a16="http://schemas.microsoft.com/office/drawing/2014/main" id="{2C32A511-6749-4681-991D-671E46B4492C}"/>
              </a:ext>
            </a:extLst>
          </p:cNvPr>
          <p:cNvPicPr>
            <a:picLocks noChangeAspect="1"/>
          </p:cNvPicPr>
          <p:nvPr/>
        </p:nvPicPr>
        <p:blipFill>
          <a:blip r:embed="rId2"/>
          <a:stretch>
            <a:fillRect/>
          </a:stretch>
        </p:blipFill>
        <p:spPr>
          <a:xfrm>
            <a:off x="5851942" y="1549314"/>
            <a:ext cx="1142153" cy="1142153"/>
          </a:xfrm>
          <a:prstGeom prst="rect">
            <a:avLst/>
          </a:prstGeom>
        </p:spPr>
      </p:pic>
      <p:sp>
        <p:nvSpPr>
          <p:cNvPr id="25" name="TextBox 24">
            <a:extLst>
              <a:ext uri="{FF2B5EF4-FFF2-40B4-BE49-F238E27FC236}">
                <a16:creationId xmlns:a16="http://schemas.microsoft.com/office/drawing/2014/main" id="{25EB5D68-69A6-4803-A696-73EE043FA6F4}"/>
              </a:ext>
            </a:extLst>
          </p:cNvPr>
          <p:cNvSpPr txBox="1"/>
          <p:nvPr/>
        </p:nvSpPr>
        <p:spPr>
          <a:xfrm>
            <a:off x="6465333" y="1921381"/>
            <a:ext cx="425116" cy="707886"/>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 sz="4000" b="1" dirty="0">
                <a:ln/>
                <a:solidFill>
                  <a:schemeClr val="accent3"/>
                </a:solidFill>
                <a:latin typeface="Urdu Typesetting" panose="03020402040406030203" pitchFamily="66" charset="-78"/>
                <a:cs typeface="Urdu Typesetting" panose="03020402040406030203" pitchFamily="66" charset="-78"/>
              </a:rPr>
              <a:t>$</a:t>
            </a:r>
          </a:p>
        </p:txBody>
      </p:sp>
      <p:sp>
        <p:nvSpPr>
          <p:cNvPr id="26" name="TextBox 25">
            <a:extLst>
              <a:ext uri="{FF2B5EF4-FFF2-40B4-BE49-F238E27FC236}">
                <a16:creationId xmlns:a16="http://schemas.microsoft.com/office/drawing/2014/main" id="{D8BA3544-7F0D-4B3C-A326-8A256634C086}"/>
              </a:ext>
            </a:extLst>
          </p:cNvPr>
          <p:cNvSpPr txBox="1"/>
          <p:nvPr/>
        </p:nvSpPr>
        <p:spPr>
          <a:xfrm>
            <a:off x="5002369" y="2691467"/>
            <a:ext cx="881973" cy="523220"/>
          </a:xfrm>
          <a:prstGeom prst="rect">
            <a:avLst/>
          </a:prstGeom>
          <a:noFill/>
        </p:spPr>
        <p:txBody>
          <a:bodyPr wrap="none" rtlCol="0">
            <a:spAutoFit/>
          </a:bodyPr>
          <a:lstStyle/>
          <a:p>
            <a:r>
              <a:rPr lang="en" sz="2800" b="1" dirty="0">
                <a:cs typeface="B Nazanin" panose="00000400000000000000" pitchFamily="2" charset="-78"/>
              </a:rPr>
              <a:t>2017</a:t>
            </a:r>
            <a:endParaRPr lang="en-US" sz="2800" b="1" dirty="0">
              <a:cs typeface="B Nazanin" panose="00000400000000000000" pitchFamily="2" charset="-78"/>
            </a:endParaRPr>
          </a:p>
        </p:txBody>
      </p:sp>
      <p:cxnSp>
        <p:nvCxnSpPr>
          <p:cNvPr id="27" name="Straight Connector 26">
            <a:extLst>
              <a:ext uri="{FF2B5EF4-FFF2-40B4-BE49-F238E27FC236}">
                <a16:creationId xmlns:a16="http://schemas.microsoft.com/office/drawing/2014/main" id="{2DCE3D8C-4AC4-416A-9160-C63AC1B010BD}"/>
              </a:ext>
            </a:extLst>
          </p:cNvPr>
          <p:cNvCxnSpPr>
            <a:cxnSpLocks/>
          </p:cNvCxnSpPr>
          <p:nvPr/>
        </p:nvCxnSpPr>
        <p:spPr>
          <a:xfrm>
            <a:off x="5452582" y="2025288"/>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07B30B3F-F033-4700-B670-C91BC10BF175}"/>
              </a:ext>
            </a:extLst>
          </p:cNvPr>
          <p:cNvSpPr/>
          <p:nvPr/>
        </p:nvSpPr>
        <p:spPr>
          <a:xfrm>
            <a:off x="5099554" y="1404561"/>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11332E-EA77-4EA0-8563-FF787D61030D}"/>
              </a:ext>
            </a:extLst>
          </p:cNvPr>
          <p:cNvSpPr/>
          <p:nvPr/>
        </p:nvSpPr>
        <p:spPr>
          <a:xfrm>
            <a:off x="5221087" y="1671676"/>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7C12D40-6491-47D5-A99B-250C82D675B7}"/>
              </a:ext>
            </a:extLst>
          </p:cNvPr>
          <p:cNvSpPr/>
          <p:nvPr/>
        </p:nvSpPr>
        <p:spPr>
          <a:xfrm rot="5400000">
            <a:off x="7465617" y="2602362"/>
            <a:ext cx="637297" cy="707886"/>
          </a:xfrm>
          <a:prstGeom prst="triangle">
            <a:avLst>
              <a:gd name="adj" fmla="val 4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7321978-FAD2-4D64-AE20-5237462FDDAC}"/>
              </a:ext>
            </a:extLst>
          </p:cNvPr>
          <p:cNvSpPr txBox="1"/>
          <p:nvPr/>
        </p:nvSpPr>
        <p:spPr>
          <a:xfrm>
            <a:off x="2263012" y="4070251"/>
            <a:ext cx="7898316" cy="892552"/>
          </a:xfrm>
          <a:prstGeom prst="rect">
            <a:avLst/>
          </a:prstGeom>
          <a:noFill/>
        </p:spPr>
        <p:txBody>
          <a:bodyPr wrap="none" rtlCol="0">
            <a:spAutoFit/>
          </a:bodyPr>
          <a:lstStyle/>
          <a:p>
            <a:pPr rtl="1"/>
            <a:r>
              <a:rPr lang="en" sz="2600" dirty="0">
                <a:ln w="0"/>
                <a:solidFill>
                  <a:srgbClr val="001A02"/>
                </a:solidFill>
                <a:cs typeface="B Titr" panose="00000700000000000000" pitchFamily="2" charset="-78"/>
              </a:rPr>
              <a:t>Therefore, for about half of this period</a:t>
            </a:r>
          </a:p>
          <a:p>
            <a:pPr rtl="1"/>
            <a:r>
              <a:rPr lang="en" sz="2600" dirty="0">
                <a:ln w="0"/>
                <a:solidFill>
                  <a:srgbClr val="001A02"/>
                </a:solidFill>
                <a:cs typeface="B Titr" panose="00000700000000000000" pitchFamily="2" charset="-78"/>
              </a:rPr>
              <a:t>(from 1346 until now), the import of cars </a:t>
            </a:r>
            <a:r>
              <a:rPr lang="en" sz="2600" dirty="0">
                <a:ln w="0"/>
                <a:solidFill>
                  <a:srgbClr val="C00000"/>
                </a:solidFill>
                <a:cs typeface="B Titr" panose="00000700000000000000" pitchFamily="2" charset="-78"/>
              </a:rPr>
              <a:t>is prohibited</a:t>
            </a:r>
            <a:r>
              <a:rPr lang="en" sz="2600" dirty="0">
                <a:ln w="0"/>
                <a:solidFill>
                  <a:srgbClr val="001A02"/>
                </a:solidFill>
                <a:cs typeface="B Titr" panose="00000700000000000000" pitchFamily="2" charset="-78"/>
              </a:rPr>
              <a:t> </a:t>
            </a:r>
            <a:endParaRPr lang="en-US" sz="2600" dirty="0">
              <a:ln w="0"/>
              <a:solidFill>
                <a:srgbClr val="001A02"/>
              </a:solidFill>
              <a:cs typeface="B Titr" panose="00000700000000000000" pitchFamily="2" charset="-78"/>
            </a:endParaRPr>
          </a:p>
        </p:txBody>
      </p:sp>
      <p:sp>
        <p:nvSpPr>
          <p:cNvPr id="33" name="TextBox 32">
            <a:extLst>
              <a:ext uri="{FF2B5EF4-FFF2-40B4-BE49-F238E27FC236}">
                <a16:creationId xmlns:a16="http://schemas.microsoft.com/office/drawing/2014/main" id="{79A1F876-30BF-4339-94A4-0D3AE8777CB7}"/>
              </a:ext>
            </a:extLst>
          </p:cNvPr>
          <p:cNvSpPr txBox="1"/>
          <p:nvPr/>
        </p:nvSpPr>
        <p:spPr>
          <a:xfrm>
            <a:off x="2401704" y="5062464"/>
            <a:ext cx="7891905" cy="492443"/>
          </a:xfrm>
          <a:prstGeom prst="rect">
            <a:avLst/>
          </a:prstGeom>
          <a:noFill/>
        </p:spPr>
        <p:txBody>
          <a:bodyPr wrap="none" rtlCol="0">
            <a:spAutoFit/>
          </a:bodyPr>
          <a:lstStyle/>
          <a:p>
            <a:pPr algn="r" rtl="1"/>
            <a:r>
              <a:rPr lang="en" sz="2600" dirty="0">
                <a:ln w="0"/>
                <a:solidFill>
                  <a:srgbClr val="001A02"/>
                </a:solidFill>
                <a:cs typeface="B Titr" panose="00000700000000000000" pitchFamily="2" charset="-78"/>
              </a:rPr>
              <a:t>And the other half has an average tariff of more than 50 </a:t>
            </a:r>
            <a:endParaRPr lang="en-US" sz="2600" dirty="0">
              <a:ln w="0"/>
              <a:solidFill>
                <a:srgbClr val="001A02"/>
              </a:solidFill>
              <a:cs typeface="B Titr" panose="00000700000000000000" pitchFamily="2" charset="-78"/>
            </a:endParaRPr>
          </a:p>
        </p:txBody>
      </p:sp>
    </p:spTree>
    <p:extLst>
      <p:ext uri="{BB962C8B-B14F-4D97-AF65-F5344CB8AC3E}">
        <p14:creationId xmlns:p14="http://schemas.microsoft.com/office/powerpoint/2010/main" val="76317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01338-4BCA-4BDA-B68A-668845840AFE}"/>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A3F1C41-686B-409B-8C5C-0E735CF8A369}"/>
              </a:ext>
            </a:extLst>
          </p:cNvPr>
          <p:cNvSpPr>
            <a:spLocks noGrp="1"/>
          </p:cNvSpPr>
          <p:nvPr>
            <p:ph type="sldNum" sz="quarter" idx="12"/>
          </p:nvPr>
        </p:nvSpPr>
        <p:spPr/>
        <p:txBody>
          <a:bodyPr/>
          <a:lstStyle/>
          <a:p>
            <a:fld id="{BF860B6F-2FE3-4DE6-9496-980E987E7466}" type="slidenum">
              <a:rPr lang="en-US" smtClean="0"/>
              <a:t>30</a:t>
            </a:fld>
            <a:endParaRPr lang="en-US" dirty="0"/>
          </a:p>
        </p:txBody>
      </p:sp>
      <p:sp>
        <p:nvSpPr>
          <p:cNvPr id="26" name="Text Placeholder 35">
            <a:extLst>
              <a:ext uri="{FF2B5EF4-FFF2-40B4-BE49-F238E27FC236}">
                <a16:creationId xmlns:a16="http://schemas.microsoft.com/office/drawing/2014/main" id="{C2FB8420-1255-4A76-82F7-86FF5A6B39F3}"/>
              </a:ext>
            </a:extLst>
          </p:cNvPr>
          <p:cNvSpPr txBox="1">
            <a:spLocks/>
          </p:cNvSpPr>
          <p:nvPr/>
        </p:nvSpPr>
        <p:spPr>
          <a:xfrm>
            <a:off x="7957403" y="1124185"/>
            <a:ext cx="3396397" cy="767368"/>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 sz="4800" dirty="0">
                <a:cs typeface="B Nazanin" panose="00000400000000000000" pitchFamily="2" charset="-78"/>
              </a:rPr>
              <a:t>thanks for your attention</a:t>
            </a:r>
          </a:p>
        </p:txBody>
      </p:sp>
    </p:spTree>
    <p:extLst>
      <p:ext uri="{BB962C8B-B14F-4D97-AF65-F5344CB8AC3E}">
        <p14:creationId xmlns:p14="http://schemas.microsoft.com/office/powerpoint/2010/main" val="397510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4</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477522" y="663976"/>
            <a:ext cx="3714478" cy="600164"/>
          </a:xfrm>
          <a:prstGeom prst="rect">
            <a:avLst/>
          </a:prstGeom>
          <a:noFill/>
        </p:spPr>
        <p:txBody>
          <a:bodyPr wrap="none" rtlCol="0">
            <a:spAutoFit/>
          </a:bodyPr>
          <a:lstStyle/>
          <a:p>
            <a:r>
              <a:rPr lang="en"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Define the problem</a:t>
            </a:r>
            <a:endParaRPr lang="en-US"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6515310" y="2663639"/>
            <a:ext cx="5431295" cy="492443"/>
          </a:xfrm>
          <a:prstGeom prst="rect">
            <a:avLst/>
          </a:prstGeom>
          <a:noFill/>
        </p:spPr>
        <p:txBody>
          <a:bodyPr wrap="none" rtlCol="0">
            <a:spAutoFit/>
          </a:bodyPr>
          <a:lstStyle/>
          <a:p>
            <a:pPr rtl="1"/>
            <a:r>
              <a:rPr lang="en" sz="2600" dirty="0">
                <a:ln w="0"/>
                <a:solidFill>
                  <a:srgbClr val="001A02"/>
                </a:solidFill>
                <a:cs typeface="B Titr" panose="00000700000000000000" pitchFamily="2" charset="-78"/>
              </a:rPr>
              <a:t>Do we have a strategic environment?</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6515310" y="3467099"/>
            <a:ext cx="5614037" cy="892552"/>
          </a:xfrm>
          <a:prstGeom prst="rect">
            <a:avLst/>
          </a:prstGeom>
          <a:noFill/>
        </p:spPr>
        <p:txBody>
          <a:bodyPr wrap="none" rtlCol="0">
            <a:spAutoFit/>
          </a:bodyPr>
          <a:lstStyle/>
          <a:p>
            <a:pPr rtl="1"/>
            <a:r>
              <a:rPr lang="en" sz="2600" dirty="0">
                <a:ln w="0"/>
                <a:solidFill>
                  <a:srgbClr val="001A02"/>
                </a:solidFill>
                <a:cs typeface="B Titr" panose="00000700000000000000" pitchFamily="2" charset="-78"/>
              </a:rPr>
              <a:t>The importance of game theory in this</a:t>
            </a:r>
          </a:p>
          <a:p>
            <a:pPr rtl="1"/>
            <a:r>
              <a:rPr lang="en" sz="2600" dirty="0">
                <a:ln w="0"/>
                <a:solidFill>
                  <a:srgbClr val="001A02"/>
                </a:solidFill>
                <a:cs typeface="B Titr" panose="00000700000000000000" pitchFamily="2" charset="-78"/>
              </a:rPr>
              <a:t> issue</a:t>
            </a:r>
            <a:endParaRPr lang="en-US" sz="2600" dirty="0">
              <a:ln w="0"/>
              <a:solidFill>
                <a:srgbClr val="001A02"/>
              </a:solidFill>
              <a:cs typeface="B Titr" panose="00000700000000000000" pitchFamily="2" charset="-78"/>
            </a:endParaRPr>
          </a:p>
        </p:txBody>
      </p:sp>
      <p:sp>
        <p:nvSpPr>
          <p:cNvPr id="22" name="TextBox 21">
            <a:extLst>
              <a:ext uri="{FF2B5EF4-FFF2-40B4-BE49-F238E27FC236}">
                <a16:creationId xmlns:a16="http://schemas.microsoft.com/office/drawing/2014/main" id="{5EA92471-641B-493C-9D80-654F710D91D4}"/>
              </a:ext>
            </a:extLst>
          </p:cNvPr>
          <p:cNvSpPr txBox="1"/>
          <p:nvPr/>
        </p:nvSpPr>
        <p:spPr>
          <a:xfrm>
            <a:off x="6515310" y="4555581"/>
            <a:ext cx="2114681" cy="492443"/>
          </a:xfrm>
          <a:prstGeom prst="rect">
            <a:avLst/>
          </a:prstGeom>
          <a:noFill/>
        </p:spPr>
        <p:txBody>
          <a:bodyPr wrap="none" rtlCol="0">
            <a:spAutoFit/>
          </a:bodyPr>
          <a:lstStyle/>
          <a:p>
            <a:pPr rtl="1"/>
            <a:r>
              <a:rPr lang="en" sz="2600" dirty="0">
                <a:ln w="0"/>
                <a:solidFill>
                  <a:srgbClr val="001A02"/>
                </a:solidFill>
                <a:cs typeface="B Titr" panose="00000700000000000000" pitchFamily="2" charset="-78"/>
              </a:rPr>
              <a:t>Similar issues</a:t>
            </a:r>
            <a:endParaRPr lang="en-US" sz="2600" dirty="0">
              <a:ln w="0"/>
              <a:solidFill>
                <a:srgbClr val="001A02"/>
              </a:solidFill>
              <a:cs typeface="B Titr" panose="00000700000000000000" pitchFamily="2" charset="-78"/>
            </a:endParaRPr>
          </a:p>
        </p:txBody>
      </p:sp>
      <p:sp>
        <p:nvSpPr>
          <p:cNvPr id="9" name="TextBox 8">
            <a:extLst>
              <a:ext uri="{FF2B5EF4-FFF2-40B4-BE49-F238E27FC236}">
                <a16:creationId xmlns:a16="http://schemas.microsoft.com/office/drawing/2014/main" id="{C1790EE1-7E31-4877-AB65-7E63F09E0B3C}"/>
              </a:ext>
            </a:extLst>
          </p:cNvPr>
          <p:cNvSpPr txBox="1"/>
          <p:nvPr/>
        </p:nvSpPr>
        <p:spPr>
          <a:xfrm>
            <a:off x="6515966" y="1860179"/>
            <a:ext cx="4573688" cy="492443"/>
          </a:xfrm>
          <a:prstGeom prst="rect">
            <a:avLst/>
          </a:prstGeom>
          <a:noFill/>
        </p:spPr>
        <p:txBody>
          <a:bodyPr wrap="none" rtlCol="0">
            <a:spAutoFit/>
          </a:bodyPr>
          <a:lstStyle/>
          <a:p>
            <a:pPr rtl="1"/>
            <a:r>
              <a:rPr lang="en" sz="2600" dirty="0">
                <a:ln w="0"/>
                <a:solidFill>
                  <a:srgbClr val="001A02"/>
                </a:solidFill>
                <a:cs typeface="B Titr" panose="00000700000000000000" pitchFamily="2" charset="-78"/>
              </a:rPr>
              <a:t>Basic definition of the problem</a:t>
            </a:r>
            <a:endParaRPr lang="en-US" sz="2600" dirty="0">
              <a:ln w="0"/>
              <a:solidFill>
                <a:srgbClr val="001A02"/>
              </a:solidFill>
              <a:cs typeface="B Titr" panose="00000700000000000000" pitchFamily="2" charset="-78"/>
            </a:endParaRPr>
          </a:p>
        </p:txBody>
      </p:sp>
      <p:pic>
        <p:nvPicPr>
          <p:cNvPr id="2" name="Picture 2" descr="وزارت صنعت مقصر رسوب ۵۰۰۰ خودرو در گمرگ">
            <a:extLst>
              <a:ext uri="{FF2B5EF4-FFF2-40B4-BE49-F238E27FC236}">
                <a16:creationId xmlns:a16="http://schemas.microsoft.com/office/drawing/2014/main" id="{3CC3DE5A-5E76-411A-A874-F68761B8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5" y="1328104"/>
            <a:ext cx="5939315" cy="395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8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5</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982200" y="520355"/>
            <a:ext cx="1071127"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Model</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7393029" y="1779915"/>
            <a:ext cx="4644221" cy="492443"/>
          </a:xfrm>
          <a:prstGeom prst="rect">
            <a:avLst/>
          </a:prstGeom>
          <a:noFill/>
        </p:spPr>
        <p:txBody>
          <a:bodyPr wrap="none" rtlCol="0">
            <a:spAutoFit/>
          </a:bodyPr>
          <a:lstStyle/>
          <a:p>
            <a:pPr algn="r" rtl="1"/>
            <a:r>
              <a:rPr lang="en" sz="2600" dirty="0">
                <a:ln w="0"/>
                <a:solidFill>
                  <a:srgbClr val="001A02"/>
                </a:solidFill>
                <a:cs typeface="B Titr" panose="00000700000000000000" pitchFamily="2" charset="-78"/>
              </a:rPr>
              <a:t>Players: Parliament and domestic producers</a:t>
            </a:r>
            <a:endParaRPr lang="en-US" sz="2600" dirty="0">
              <a:ln w="0"/>
              <a:solidFill>
                <a:srgbClr val="001A02"/>
              </a:solidFill>
              <a:cs typeface="B Titr" panose="00000700000000000000" pitchFamily="2" charset="-78"/>
            </a:endParaRPr>
          </a:p>
        </p:txBody>
      </p:sp>
      <p:grpSp>
        <p:nvGrpSpPr>
          <p:cNvPr id="2" name="Group 1">
            <a:extLst>
              <a:ext uri="{FF2B5EF4-FFF2-40B4-BE49-F238E27FC236}">
                <a16:creationId xmlns:a16="http://schemas.microsoft.com/office/drawing/2014/main" id="{DBA5C950-0057-4031-8CC8-103C862DDB51}"/>
              </a:ext>
            </a:extLst>
          </p:cNvPr>
          <p:cNvGrpSpPr/>
          <p:nvPr/>
        </p:nvGrpSpPr>
        <p:grpSpPr>
          <a:xfrm>
            <a:off x="2513209" y="2434668"/>
            <a:ext cx="8479528" cy="3897701"/>
            <a:chOff x="498666" y="1532959"/>
            <a:chExt cx="8479528" cy="3897701"/>
          </a:xfrm>
        </p:grpSpPr>
        <p:sp>
          <p:nvSpPr>
            <p:cNvPr id="34" name="TextBox 33">
              <a:extLst>
                <a:ext uri="{FF2B5EF4-FFF2-40B4-BE49-F238E27FC236}">
                  <a16:creationId xmlns:a16="http://schemas.microsoft.com/office/drawing/2014/main" id="{21523E90-A811-4C2B-B50B-36DAD79CD279}"/>
                </a:ext>
              </a:extLst>
            </p:cNvPr>
            <p:cNvSpPr txBox="1"/>
            <p:nvPr/>
          </p:nvSpPr>
          <p:spPr>
            <a:xfrm>
              <a:off x="8044925" y="3182778"/>
              <a:ext cx="933269" cy="492443"/>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actions</a:t>
              </a:r>
              <a:endParaRPr lang="en-US" sz="2600" dirty="0">
                <a:ln w="0">
                  <a:noFill/>
                </a:ln>
                <a:solidFill>
                  <a:schemeClr val="accent1">
                    <a:lumMod val="50000"/>
                  </a:schemeClr>
                </a:solidFill>
                <a:cs typeface="B Titr" panose="00000700000000000000" pitchFamily="2" charset="-78"/>
              </a:endParaRPr>
            </a:p>
          </p:txBody>
        </p:sp>
        <p:sp>
          <p:nvSpPr>
            <p:cNvPr id="35" name="Right Brace 34">
              <a:extLst>
                <a:ext uri="{FF2B5EF4-FFF2-40B4-BE49-F238E27FC236}">
                  <a16:creationId xmlns:a16="http://schemas.microsoft.com/office/drawing/2014/main" id="{CD5F8160-AA70-42DC-A3AE-C25A349045B8}"/>
                </a:ext>
              </a:extLst>
            </p:cNvPr>
            <p:cNvSpPr/>
            <p:nvPr/>
          </p:nvSpPr>
          <p:spPr>
            <a:xfrm>
              <a:off x="7125336" y="2381763"/>
              <a:ext cx="733425" cy="20944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noFill/>
                </a:ln>
                <a:solidFill>
                  <a:schemeClr val="accent1">
                    <a:lumMod val="50000"/>
                  </a:schemeClr>
                </a:solidFill>
              </a:endParaRPr>
            </a:p>
          </p:txBody>
        </p:sp>
        <p:sp>
          <p:nvSpPr>
            <p:cNvPr id="36" name="TextBox 35">
              <a:extLst>
                <a:ext uri="{FF2B5EF4-FFF2-40B4-BE49-F238E27FC236}">
                  <a16:creationId xmlns:a16="http://schemas.microsoft.com/office/drawing/2014/main" id="{65277C06-B64E-4557-9D84-A7175176E92D}"/>
                </a:ext>
              </a:extLst>
            </p:cNvPr>
            <p:cNvSpPr txBox="1"/>
            <p:nvPr/>
          </p:nvSpPr>
          <p:spPr>
            <a:xfrm>
              <a:off x="5588969" y="2115976"/>
              <a:ext cx="1394934" cy="646331"/>
            </a:xfrm>
            <a:prstGeom prst="rect">
              <a:avLst/>
            </a:prstGeom>
            <a:noFill/>
          </p:spPr>
          <p:txBody>
            <a:bodyPr wrap="square" rtlCol="0">
              <a:spAutoFit/>
            </a:bodyPr>
            <a:lstStyle/>
            <a:p>
              <a:pPr algn="r" rtl="1"/>
              <a:r>
                <a:rPr lang="en" dirty="0">
                  <a:ln w="0">
                    <a:noFill/>
                  </a:ln>
                  <a:solidFill>
                    <a:schemeClr val="accent1">
                      <a:lumMod val="50000"/>
                    </a:schemeClr>
                  </a:solidFill>
                  <a:cs typeface="B Titr" panose="00000700000000000000" pitchFamily="2" charset="-78"/>
                </a:rPr>
                <a:t>1- Parliament</a:t>
              </a:r>
              <a:endParaRPr lang="en-US" dirty="0">
                <a:ln w="0">
                  <a:noFill/>
                </a:ln>
                <a:solidFill>
                  <a:schemeClr val="accent1">
                    <a:lumMod val="50000"/>
                  </a:schemeClr>
                </a:solidFill>
                <a:cs typeface="B Titr" panose="00000700000000000000" pitchFamily="2" charset="-78"/>
              </a:endParaRPr>
            </a:p>
          </p:txBody>
        </p:sp>
        <p:sp>
          <p:nvSpPr>
            <p:cNvPr id="37" name="Right Brace 36">
              <a:extLst>
                <a:ext uri="{FF2B5EF4-FFF2-40B4-BE49-F238E27FC236}">
                  <a16:creationId xmlns:a16="http://schemas.microsoft.com/office/drawing/2014/main" id="{9C58F8BD-7ABF-48FB-A239-654F44D8AA90}"/>
                </a:ext>
              </a:extLst>
            </p:cNvPr>
            <p:cNvSpPr/>
            <p:nvPr/>
          </p:nvSpPr>
          <p:spPr>
            <a:xfrm>
              <a:off x="5178425" y="1779181"/>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sp>
          <p:nvSpPr>
            <p:cNvPr id="38" name="TextBox 37">
              <a:extLst>
                <a:ext uri="{FF2B5EF4-FFF2-40B4-BE49-F238E27FC236}">
                  <a16:creationId xmlns:a16="http://schemas.microsoft.com/office/drawing/2014/main" id="{76EEE054-B143-4640-ACEE-E88455246961}"/>
                </a:ext>
              </a:extLst>
            </p:cNvPr>
            <p:cNvSpPr txBox="1"/>
            <p:nvPr/>
          </p:nvSpPr>
          <p:spPr>
            <a:xfrm>
              <a:off x="1624247" y="1532959"/>
              <a:ext cx="3554178" cy="492443"/>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1- Entry of foreign cars</a:t>
              </a:r>
              <a:endParaRPr lang="en-US" sz="2600" dirty="0">
                <a:ln w="0">
                  <a:noFill/>
                </a:ln>
                <a:solidFill>
                  <a:schemeClr val="accent1">
                    <a:lumMod val="50000"/>
                  </a:schemeClr>
                </a:solidFill>
                <a:cs typeface="B Titr" panose="00000700000000000000" pitchFamily="2" charset="-78"/>
              </a:endParaRPr>
            </a:p>
          </p:txBody>
        </p:sp>
        <p:sp>
          <p:nvSpPr>
            <p:cNvPr id="39" name="TextBox 38">
              <a:extLst>
                <a:ext uri="{FF2B5EF4-FFF2-40B4-BE49-F238E27FC236}">
                  <a16:creationId xmlns:a16="http://schemas.microsoft.com/office/drawing/2014/main" id="{86C21AF6-797E-4B6E-9F95-D8DD9ED9632B}"/>
                </a:ext>
              </a:extLst>
            </p:cNvPr>
            <p:cNvSpPr txBox="1"/>
            <p:nvPr/>
          </p:nvSpPr>
          <p:spPr>
            <a:xfrm>
              <a:off x="549738" y="2744307"/>
              <a:ext cx="4692310" cy="492443"/>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2- Prohibition of entry of foreign vehicles</a:t>
              </a:r>
              <a:endParaRPr lang="en-US" sz="2600" dirty="0">
                <a:ln w="0">
                  <a:noFill/>
                </a:ln>
                <a:solidFill>
                  <a:schemeClr val="accent1">
                    <a:lumMod val="50000"/>
                  </a:schemeClr>
                </a:solidFill>
                <a:cs typeface="B Titr" panose="00000700000000000000" pitchFamily="2" charset="-78"/>
              </a:endParaRPr>
            </a:p>
          </p:txBody>
        </p:sp>
        <p:sp>
          <p:nvSpPr>
            <p:cNvPr id="40" name="TextBox 39">
              <a:extLst>
                <a:ext uri="{FF2B5EF4-FFF2-40B4-BE49-F238E27FC236}">
                  <a16:creationId xmlns:a16="http://schemas.microsoft.com/office/drawing/2014/main" id="{F2CC2E5E-604C-4F22-B18F-62D84FF2F192}"/>
                </a:ext>
              </a:extLst>
            </p:cNvPr>
            <p:cNvSpPr txBox="1"/>
            <p:nvPr/>
          </p:nvSpPr>
          <p:spPr>
            <a:xfrm>
              <a:off x="4716921" y="4230012"/>
              <a:ext cx="2425664" cy="892552"/>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2- Domestic car</a:t>
              </a:r>
            </a:p>
            <a:p>
              <a:pPr algn="r" rtl="1"/>
              <a:r>
                <a:rPr lang="en" sz="2600" dirty="0">
                  <a:ln w="0">
                    <a:noFill/>
                  </a:ln>
                  <a:solidFill>
                    <a:schemeClr val="accent1">
                      <a:lumMod val="50000"/>
                    </a:schemeClr>
                  </a:solidFill>
                  <a:cs typeface="B Titr" panose="00000700000000000000" pitchFamily="2" charset="-78"/>
                </a:rPr>
                <a:t> manufacturer</a:t>
              </a:r>
              <a:endParaRPr lang="en-US" sz="2600" dirty="0">
                <a:ln w="0">
                  <a:noFill/>
                </a:ln>
                <a:solidFill>
                  <a:schemeClr val="accent1">
                    <a:lumMod val="50000"/>
                  </a:schemeClr>
                </a:solidFill>
                <a:cs typeface="B Titr" panose="00000700000000000000" pitchFamily="2" charset="-78"/>
              </a:endParaRPr>
            </a:p>
          </p:txBody>
        </p:sp>
        <p:sp>
          <p:nvSpPr>
            <p:cNvPr id="41" name="TextBox 40">
              <a:extLst>
                <a:ext uri="{FF2B5EF4-FFF2-40B4-BE49-F238E27FC236}">
                  <a16:creationId xmlns:a16="http://schemas.microsoft.com/office/drawing/2014/main" id="{0A8160CF-292E-42E8-BC69-CC26B3D0C3DA}"/>
                </a:ext>
              </a:extLst>
            </p:cNvPr>
            <p:cNvSpPr txBox="1"/>
            <p:nvPr/>
          </p:nvSpPr>
          <p:spPr>
            <a:xfrm>
              <a:off x="549738" y="3732514"/>
              <a:ext cx="2930610" cy="492443"/>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1- Increasing the quality of production</a:t>
              </a:r>
              <a:endParaRPr lang="en-US" sz="2600" dirty="0">
                <a:ln w="0">
                  <a:noFill/>
                </a:ln>
                <a:solidFill>
                  <a:schemeClr val="accent1">
                    <a:lumMod val="50000"/>
                  </a:schemeClr>
                </a:solidFill>
                <a:cs typeface="B Titr" panose="00000700000000000000" pitchFamily="2" charset="-78"/>
              </a:endParaRPr>
            </a:p>
          </p:txBody>
        </p:sp>
        <p:sp>
          <p:nvSpPr>
            <p:cNvPr id="43" name="TextBox 42">
              <a:extLst>
                <a:ext uri="{FF2B5EF4-FFF2-40B4-BE49-F238E27FC236}">
                  <a16:creationId xmlns:a16="http://schemas.microsoft.com/office/drawing/2014/main" id="{D222FCA4-B2D6-4E35-9797-2121D8A8BBD1}"/>
                </a:ext>
              </a:extLst>
            </p:cNvPr>
            <p:cNvSpPr txBox="1"/>
            <p:nvPr/>
          </p:nvSpPr>
          <p:spPr>
            <a:xfrm>
              <a:off x="498666" y="4938217"/>
              <a:ext cx="3451587" cy="492443"/>
            </a:xfrm>
            <a:prstGeom prst="rect">
              <a:avLst/>
            </a:prstGeom>
            <a:noFill/>
          </p:spPr>
          <p:txBody>
            <a:bodyPr wrap="none" rtlCol="0">
              <a:spAutoFit/>
            </a:bodyPr>
            <a:lstStyle/>
            <a:p>
              <a:pPr algn="r" rtl="1"/>
              <a:r>
                <a:rPr lang="en" sz="2600" dirty="0">
                  <a:ln w="0">
                    <a:noFill/>
                  </a:ln>
                  <a:solidFill>
                    <a:schemeClr val="accent1">
                      <a:lumMod val="50000"/>
                    </a:schemeClr>
                  </a:solidFill>
                  <a:cs typeface="B Titr" panose="00000700000000000000" pitchFamily="2" charset="-78"/>
                </a:rPr>
                <a:t>2- Not changing the quality of production</a:t>
              </a:r>
              <a:endParaRPr lang="en-US" sz="2600" dirty="0">
                <a:ln w="0">
                  <a:noFill/>
                </a:ln>
                <a:solidFill>
                  <a:schemeClr val="accent1">
                    <a:lumMod val="50000"/>
                  </a:schemeClr>
                </a:solidFill>
                <a:cs typeface="B Titr" panose="00000700000000000000" pitchFamily="2" charset="-78"/>
              </a:endParaRPr>
            </a:p>
          </p:txBody>
        </p:sp>
      </p:grpSp>
      <p:sp>
        <p:nvSpPr>
          <p:cNvPr id="61" name="Right Brace 60">
            <a:extLst>
              <a:ext uri="{FF2B5EF4-FFF2-40B4-BE49-F238E27FC236}">
                <a16:creationId xmlns:a16="http://schemas.microsoft.com/office/drawing/2014/main" id="{6D82DA0A-1181-4191-A882-02E8B4815B60}"/>
              </a:ext>
            </a:extLst>
          </p:cNvPr>
          <p:cNvSpPr/>
          <p:nvPr/>
        </p:nvSpPr>
        <p:spPr>
          <a:xfrm>
            <a:off x="5863542" y="4880444"/>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pic>
        <p:nvPicPr>
          <p:cNvPr id="2050" name="Picture 2" descr="نظریه بازی (Game Theory) چیست و چه ارتباطی با ارزهای دیجیتال دارد؟ - میهن  بلاکچین">
            <a:extLst>
              <a:ext uri="{FF2B5EF4-FFF2-40B4-BE49-F238E27FC236}">
                <a16:creationId xmlns:a16="http://schemas.microsoft.com/office/drawing/2014/main" id="{570DCA5C-D3BB-448A-BB12-A7A7EE19D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 y="-84486"/>
            <a:ext cx="4227156" cy="202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7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6</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Assembly</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0" y="1137113"/>
            <a:ext cx="10017486" cy="892552"/>
          </a:xfrm>
          <a:prstGeom prst="rect">
            <a:avLst/>
          </a:prstGeom>
          <a:noFill/>
        </p:spPr>
        <p:txBody>
          <a:bodyPr wrap="none" rtlCol="0">
            <a:spAutoFit/>
          </a:bodyPr>
          <a:lstStyle/>
          <a:p>
            <a:pPr rtl="1"/>
            <a:r>
              <a:rPr lang="en" sz="2600" dirty="0">
                <a:ln w="0">
                  <a:noFill/>
                </a:ln>
                <a:solidFill>
                  <a:schemeClr val="accent1">
                    <a:lumMod val="50000"/>
                  </a:schemeClr>
                </a:solidFill>
                <a:cs typeface="B Titr" panose="00000700000000000000" pitchFamily="2" charset="-78"/>
              </a:rPr>
              <a:t>The amount of customs revenue from the tax on </a:t>
            </a:r>
          </a:p>
          <a:p>
            <a:pPr rtl="1"/>
            <a:r>
              <a:rPr lang="en" sz="2600" dirty="0">
                <a:ln w="0">
                  <a:noFill/>
                </a:ln>
                <a:solidFill>
                  <a:schemeClr val="accent1">
                    <a:lumMod val="50000"/>
                  </a:schemeClr>
                </a:solidFill>
                <a:cs typeface="B Titr" panose="00000700000000000000" pitchFamily="2" charset="-78"/>
              </a:rPr>
              <a:t>foreign cars by choosing the entry of foreign cars into the parliament:</a:t>
            </a:r>
            <a:endParaRPr lang="en-US" sz="26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0" y="2210622"/>
            <a:ext cx="12537407" cy="1577611"/>
          </a:xfrm>
          <a:prstGeom prst="rect">
            <a:avLst/>
          </a:prstGeom>
          <a:noFill/>
        </p:spPr>
        <p:txBody>
          <a:bodyPr wrap="none" rtlCol="0">
            <a:spAutoFit/>
          </a:bodyPr>
          <a:lstStyle/>
          <a:p>
            <a:pPr rtl="1">
              <a:lnSpc>
                <a:spcPct val="200000"/>
              </a:lnSpc>
            </a:pPr>
            <a:r>
              <a:rPr lang="en" sz="2600" dirty="0">
                <a:ln w="0">
                  <a:noFill/>
                </a:ln>
                <a:solidFill>
                  <a:schemeClr val="accent1">
                    <a:lumMod val="50000"/>
                  </a:schemeClr>
                </a:solidFill>
                <a:cs typeface="B Titr" panose="00000700000000000000" pitchFamily="2" charset="-78"/>
              </a:rPr>
              <a:t>The domestic car manufacturer chooses to increase the quality of its production: C </a:t>
            </a:r>
            <a:r>
              <a:rPr lang="en" sz="2600" baseline="-25000" dirty="0">
                <a:ln w="0">
                  <a:noFill/>
                </a:ln>
                <a:solidFill>
                  <a:schemeClr val="accent1">
                    <a:lumMod val="50000"/>
                  </a:schemeClr>
                </a:solidFill>
                <a:cs typeface="B Titr" panose="00000700000000000000" pitchFamily="2" charset="-78"/>
              </a:rPr>
              <a:t>1</a:t>
            </a:r>
            <a:endParaRPr lang="fa-IR" sz="2600" dirty="0">
              <a:ln w="0">
                <a:noFill/>
              </a:ln>
              <a:solidFill>
                <a:schemeClr val="accent1">
                  <a:lumMod val="50000"/>
                </a:schemeClr>
              </a:solidFill>
              <a:cs typeface="B Titr" panose="00000700000000000000" pitchFamily="2" charset="-78"/>
            </a:endParaRPr>
          </a:p>
          <a:p>
            <a:pPr rtl="1">
              <a:lnSpc>
                <a:spcPct val="200000"/>
              </a:lnSpc>
            </a:pPr>
            <a:r>
              <a:rPr lang="en" sz="2600" dirty="0">
                <a:ln w="0">
                  <a:noFill/>
                </a:ln>
                <a:solidFill>
                  <a:schemeClr val="accent1">
                    <a:lumMod val="50000"/>
                  </a:schemeClr>
                </a:solidFill>
                <a:cs typeface="B Titr" panose="00000700000000000000" pitchFamily="2" charset="-78"/>
              </a:rPr>
              <a:t>The domestic car manufacturer chooses not to change its production quality: C </a:t>
            </a:r>
            <a:r>
              <a:rPr lang="en" sz="2600" baseline="-25000" dirty="0">
                <a:ln w="0">
                  <a:noFill/>
                </a:ln>
                <a:solidFill>
                  <a:schemeClr val="accent1">
                    <a:lumMod val="50000"/>
                  </a:schemeClr>
                </a:solidFill>
                <a:cs typeface="B Titr" panose="00000700000000000000" pitchFamily="2" charset="-78"/>
              </a:rPr>
              <a:t>2</a:t>
            </a:r>
            <a:endParaRPr lang="en-US" sz="2600" dirty="0">
              <a:ln w="0">
                <a:noFill/>
              </a:ln>
              <a:solidFill>
                <a:schemeClr val="accent1">
                  <a:lumMod val="50000"/>
                </a:schemeClr>
              </a:solidFill>
              <a:cs typeface="B Titr" panose="000007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89178" y="4186471"/>
            <a:ext cx="11264622" cy="965521"/>
          </a:xfrm>
          <a:prstGeom prst="rect">
            <a:avLst/>
          </a:prstGeom>
          <a:noFill/>
        </p:spPr>
        <p:txBody>
          <a:bodyPr wrap="none" rtlCol="0">
            <a:spAutoFit/>
          </a:bodyPr>
          <a:lstStyle/>
          <a:p>
            <a:pPr rtl="1">
              <a:lnSpc>
                <a:spcPct val="150000"/>
              </a:lnSpc>
            </a:pPr>
            <a:r>
              <a:rPr lang="en" sz="2000" dirty="0">
                <a:ln w="0">
                  <a:noFill/>
                </a:ln>
                <a:solidFill>
                  <a:schemeClr val="tx1">
                    <a:lumMod val="95000"/>
                    <a:lumOff val="5000"/>
                  </a:schemeClr>
                </a:solidFill>
                <a:cs typeface="B Titr" panose="00000700000000000000" pitchFamily="2" charset="-78"/>
              </a:rPr>
              <a:t>It is clear that if the Parliament chooses its second strategy (banning the import of foreign cars), in this</a:t>
            </a:r>
          </a:p>
          <a:p>
            <a:pPr rtl="1">
              <a:lnSpc>
                <a:spcPct val="150000"/>
              </a:lnSpc>
            </a:pPr>
            <a:r>
              <a:rPr lang="en" sz="2000" dirty="0">
                <a:ln w="0">
                  <a:noFill/>
                </a:ln>
                <a:solidFill>
                  <a:schemeClr val="tx1">
                    <a:lumMod val="95000"/>
                    <a:lumOff val="5000"/>
                  </a:schemeClr>
                </a:solidFill>
                <a:cs typeface="B Titr" panose="00000700000000000000" pitchFamily="2" charset="-78"/>
              </a:rPr>
              <a:t>The form of this income will be zero regardless of the second player's strategy.</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1423407" y="5879278"/>
            <a:ext cx="1782860" cy="600164"/>
          </a:xfrm>
          <a:prstGeom prst="rect">
            <a:avLst/>
          </a:prstGeom>
          <a:noFill/>
        </p:spPr>
        <p:txBody>
          <a:bodyPr wrap="none" rtlCol="0">
            <a:spAutoFit/>
          </a:bodyPr>
          <a:lstStyle/>
          <a:p>
            <a:pPr algn="r" rtl="1">
              <a:lnSpc>
                <a:spcPct val="150000"/>
              </a:lnSpc>
            </a:pPr>
            <a:r>
              <a:rPr lang="en" sz="2400" dirty="0">
                <a:ln w="0">
                  <a:noFill/>
                </a:ln>
                <a:solidFill>
                  <a:schemeClr val="accent1">
                    <a:lumMod val="50000"/>
                  </a:schemeClr>
                </a:solidFill>
                <a:cs typeface="B Titr" panose="00000700000000000000" pitchFamily="2" charset="-78"/>
              </a:rPr>
              <a:t>Experimental mode:</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3430706" y="5842228"/>
            <a:ext cx="1061509" cy="586186"/>
          </a:xfrm>
          <a:prstGeom prst="rect">
            <a:avLst/>
          </a:prstGeom>
          <a:noFill/>
        </p:spPr>
        <p:txBody>
          <a:bodyPr wrap="none" rtlCol="0">
            <a:spAutoFit/>
          </a:bodyPr>
          <a:lstStyle/>
          <a:p>
            <a:pPr algn="l">
              <a:lnSpc>
                <a:spcPct val="150000"/>
              </a:lnSpc>
            </a:pPr>
            <a:r>
              <a:rPr lang="en" sz="2400" b="1" dirty="0">
                <a:ln w="0">
                  <a:noFill/>
                </a:ln>
                <a:solidFill>
                  <a:schemeClr val="accent1">
                    <a:lumMod val="50000"/>
                  </a:schemeClr>
                </a:solidFill>
                <a:cs typeface="B Titr" panose="00000700000000000000" pitchFamily="2" charset="-78"/>
              </a:rPr>
              <a:t>C </a:t>
            </a:r>
            <a:r>
              <a:rPr lang="en" sz="2400" b="1" baseline="-25000" dirty="0">
                <a:ln w="0">
                  <a:noFill/>
                </a:ln>
                <a:solidFill>
                  <a:schemeClr val="accent1">
                    <a:lumMod val="50000"/>
                  </a:schemeClr>
                </a:solidFill>
                <a:cs typeface="B Titr" panose="00000700000000000000" pitchFamily="2" charset="-78"/>
              </a:rPr>
              <a:t>2 </a:t>
            </a:r>
            <a:r>
              <a:rPr lang="en" sz="2400" b="1" dirty="0">
                <a:ln w="0">
                  <a:noFill/>
                </a:ln>
                <a:solidFill>
                  <a:schemeClr val="accent1">
                    <a:lumMod val="50000"/>
                  </a:schemeClr>
                </a:solidFill>
                <a:cs typeface="B Titr" panose="00000700000000000000" pitchFamily="2" charset="-78"/>
              </a:rPr>
              <a:t>&gt; C </a:t>
            </a:r>
            <a:r>
              <a:rPr lang="en" sz="2400" b="1" baseline="-25000" dirty="0">
                <a:ln w="0">
                  <a:noFill/>
                </a:ln>
                <a:solidFill>
                  <a:schemeClr val="accent1">
                    <a:lumMod val="50000"/>
                  </a:schemeClr>
                </a:solidFill>
                <a:cs typeface="B Titr" panose="00000700000000000000" pitchFamily="2" charset="-78"/>
              </a:rPr>
              <a:t>1</a:t>
            </a:r>
            <a:endParaRPr lang="en-US" sz="2400" b="1"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42377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7</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en"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Assembly</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184559" y="1887318"/>
            <a:ext cx="11169242" cy="1827680"/>
          </a:xfrm>
          <a:prstGeom prst="rect">
            <a:avLst/>
          </a:prstGeom>
          <a:noFill/>
        </p:spPr>
        <p:txBody>
          <a:bodyPr wrap="square" rtlCol="0">
            <a:spAutoFit/>
          </a:bodyPr>
          <a:lstStyle/>
          <a:p>
            <a:pPr rtl="1">
              <a:lnSpc>
                <a:spcPct val="150000"/>
              </a:lnSpc>
            </a:pPr>
            <a:r>
              <a:rPr lang="en-US" sz="2400" dirty="0">
                <a:ln w="0">
                  <a:noFill/>
                </a:ln>
                <a:solidFill>
                  <a:schemeClr val="accent1">
                    <a:lumMod val="50000"/>
                  </a:schemeClr>
                </a:solidFill>
                <a:cs typeface="B Titr" panose="00000700000000000000" pitchFamily="2" charset="-78"/>
              </a:rPr>
              <a:t>a</a:t>
            </a:r>
            <a:r>
              <a:rPr lang="en" sz="2400" dirty="0">
                <a:ln w="0">
                  <a:noFill/>
                </a:ln>
                <a:solidFill>
                  <a:schemeClr val="accent1">
                    <a:lumMod val="50000"/>
                  </a:schemeClr>
                </a:solidFill>
                <a:cs typeface="B Titr" panose="00000700000000000000" pitchFamily="2" charset="-78"/>
              </a:rPr>
              <a:t>: </a:t>
            </a:r>
            <a:r>
              <a:rPr lang="en" sz="2600" dirty="0">
                <a:ln w="0">
                  <a:noFill/>
                </a:ln>
                <a:solidFill>
                  <a:schemeClr val="accent1">
                    <a:lumMod val="50000"/>
                  </a:schemeClr>
                </a:solidFill>
                <a:cs typeface="B Titr" panose="00000700000000000000" pitchFamily="2" charset="-78"/>
              </a:rPr>
              <a:t>The level of satisfaction of the parliament with the decision to increase the quality of production by the domestic car manufacturer</a:t>
            </a:r>
          </a:p>
          <a:p>
            <a:pPr rtl="1">
              <a:lnSpc>
                <a:spcPct val="150000"/>
              </a:lnSpc>
            </a:pPr>
            <a:r>
              <a:rPr lang="en" sz="2600" dirty="0">
                <a:ln w="0">
                  <a:noFill/>
                </a:ln>
                <a:solidFill>
                  <a:schemeClr val="accent1">
                    <a:lumMod val="50000"/>
                  </a:schemeClr>
                </a:solidFill>
                <a:cs typeface="B Titr" panose="00000700000000000000" pitchFamily="2" charset="-78"/>
              </a:rPr>
              <a:t>Regardless of your strategy</a:t>
            </a:r>
            <a:endParaRPr lang="en-US" sz="2600" dirty="0">
              <a:ln w="0">
                <a:noFill/>
              </a:ln>
              <a:solidFill>
                <a:schemeClr val="accent1">
                  <a:lumMod val="50000"/>
                </a:schemeClr>
              </a:solidFill>
              <a:cs typeface="B Titr" panose="00000700000000000000" pitchFamily="2" charset="-78"/>
            </a:endParaRPr>
          </a:p>
        </p:txBody>
      </p:sp>
      <p:sp>
        <p:nvSpPr>
          <p:cNvPr id="12" name="TextBox 11">
            <a:extLst>
              <a:ext uri="{FF2B5EF4-FFF2-40B4-BE49-F238E27FC236}">
                <a16:creationId xmlns:a16="http://schemas.microsoft.com/office/drawing/2014/main" id="{E847ABA3-0BD2-4E17-A641-1F642CB4FA3F}"/>
              </a:ext>
            </a:extLst>
          </p:cNvPr>
          <p:cNvSpPr txBox="1"/>
          <p:nvPr/>
        </p:nvSpPr>
        <p:spPr>
          <a:xfrm>
            <a:off x="184559" y="3714998"/>
            <a:ext cx="10075194" cy="1740348"/>
          </a:xfrm>
          <a:prstGeom prst="rect">
            <a:avLst/>
          </a:prstGeom>
          <a:noFill/>
        </p:spPr>
        <p:txBody>
          <a:bodyPr wrap="none" rtlCol="0">
            <a:spAutoFit/>
          </a:bodyPr>
          <a:lstStyle/>
          <a:p>
            <a:pPr rtl="1">
              <a:lnSpc>
                <a:spcPct val="150000"/>
              </a:lnSpc>
            </a:pPr>
            <a:r>
              <a:rPr lang="en-US" sz="2600" dirty="0">
                <a:ln w="0">
                  <a:noFill/>
                </a:ln>
                <a:solidFill>
                  <a:schemeClr val="accent1">
                    <a:lumMod val="50000"/>
                  </a:schemeClr>
                </a:solidFill>
                <a:cs typeface="B Titr" panose="00000700000000000000" pitchFamily="2" charset="-78"/>
              </a:rPr>
              <a:t>S</a:t>
            </a:r>
            <a:r>
              <a:rPr lang="en" sz="2600" dirty="0">
                <a:ln w="0">
                  <a:noFill/>
                </a:ln>
                <a:solidFill>
                  <a:schemeClr val="accent1">
                    <a:lumMod val="50000"/>
                  </a:schemeClr>
                </a:solidFill>
                <a:cs typeface="B Titr" panose="00000700000000000000" pitchFamily="2" charset="-78"/>
              </a:rPr>
              <a:t>: The (slight) amount </a:t>
            </a:r>
            <a:r>
              <a:rPr lang="en" sz="2400" dirty="0">
                <a:ln w="0">
                  <a:noFill/>
                </a:ln>
                <a:solidFill>
                  <a:schemeClr val="accent1">
                    <a:lumMod val="50000"/>
                  </a:schemeClr>
                </a:solidFill>
                <a:cs typeface="B Titr" panose="00000700000000000000" pitchFamily="2" charset="-78"/>
              </a:rPr>
              <a:t>of regret of the parliament for choosing to increase </a:t>
            </a:r>
          </a:p>
          <a:p>
            <a:pPr rtl="1">
              <a:lnSpc>
                <a:spcPct val="150000"/>
              </a:lnSpc>
            </a:pPr>
            <a:r>
              <a:rPr lang="en" sz="2400" dirty="0">
                <a:ln w="0">
                  <a:noFill/>
                </a:ln>
                <a:solidFill>
                  <a:schemeClr val="accent1">
                    <a:lumMod val="50000"/>
                  </a:schemeClr>
                </a:solidFill>
                <a:cs typeface="B Titr" panose="00000700000000000000" pitchFamily="2" charset="-78"/>
              </a:rPr>
              <a:t>the quality of production by the domestic car manufacturer</a:t>
            </a:r>
          </a:p>
          <a:p>
            <a:pPr rtl="1">
              <a:lnSpc>
                <a:spcPct val="150000"/>
              </a:lnSpc>
            </a:pPr>
            <a:r>
              <a:rPr lang="en" sz="2400" dirty="0">
                <a:ln w="0">
                  <a:noFill/>
                </a:ln>
                <a:solidFill>
                  <a:schemeClr val="accent1">
                    <a:lumMod val="50000"/>
                  </a:schemeClr>
                </a:solidFill>
                <a:cs typeface="B Titr" panose="00000700000000000000" pitchFamily="2" charset="-78"/>
              </a:rPr>
              <a:t>and choosing the strategy of entering foreign cars by the Parliament</a:t>
            </a:r>
          </a:p>
        </p:txBody>
      </p:sp>
    </p:spTree>
    <p:extLst>
      <p:ext uri="{BB962C8B-B14F-4D97-AF65-F5344CB8AC3E}">
        <p14:creationId xmlns:p14="http://schemas.microsoft.com/office/powerpoint/2010/main" val="38041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8</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428320" y="641282"/>
            <a:ext cx="3857146" cy="507831"/>
          </a:xfrm>
          <a:prstGeom prst="rect">
            <a:avLst/>
          </a:prstGeom>
          <a:noFill/>
        </p:spPr>
        <p:txBody>
          <a:bodyPr wrap="none" rtlCol="0">
            <a:spAutoFit/>
          </a:bodyPr>
          <a:lstStyle/>
          <a:p>
            <a:r>
              <a:rPr lang="en" sz="27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benefit of the parliament</a:t>
            </a:r>
            <a:endParaRPr lang="en-US" sz="27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5" name="Table 5">
            <a:extLst>
              <a:ext uri="{FF2B5EF4-FFF2-40B4-BE49-F238E27FC236}">
                <a16:creationId xmlns:a16="http://schemas.microsoft.com/office/drawing/2014/main" id="{1F9A3CB6-18FF-49DD-BF8C-341F0A093E69}"/>
              </a:ext>
            </a:extLst>
          </p:cNvPr>
          <p:cNvGraphicFramePr>
            <a:graphicFrameLocks noGrp="1"/>
          </p:cNvGraphicFramePr>
          <p:nvPr>
            <p:extLst>
              <p:ext uri="{D42A27DB-BD31-4B8C-83A1-F6EECF244321}">
                <p14:modId xmlns:p14="http://schemas.microsoft.com/office/powerpoint/2010/main" val="1701150028"/>
              </p:ext>
            </p:extLst>
          </p:nvPr>
        </p:nvGraphicFramePr>
        <p:xfrm>
          <a:off x="366713" y="2240491"/>
          <a:ext cx="11458574" cy="2834640"/>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en" sz="2800" dirty="0">
                          <a:cs typeface="B Titr" panose="00000700000000000000" pitchFamily="2" charset="-78"/>
                        </a:rPr>
                        <a:t>Second player \ first player</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Increase production quality</a:t>
                      </a:r>
                      <a:endParaRPr lang="en-US" sz="2800" dirty="0">
                        <a:cs typeface="B Titr" panose="00000700000000000000" pitchFamily="2" charset="-78"/>
                      </a:endParaRPr>
                    </a:p>
                  </a:txBody>
                  <a:tcPr/>
                </a:tc>
                <a:tc>
                  <a:txBody>
                    <a:bodyPr/>
                    <a:lstStyle/>
                    <a:p>
                      <a:r>
                        <a:rPr lang="en" sz="2800" dirty="0">
                          <a:ln w="0">
                            <a:noFill/>
                          </a:ln>
                          <a:solidFill>
                            <a:schemeClr val="accent1">
                              <a:lumMod val="50000"/>
                            </a:schemeClr>
                          </a:solidFill>
                          <a:cs typeface="B Titr" panose="00000700000000000000" pitchFamily="2" charset="-78"/>
                        </a:rPr>
                        <a:t>Not changing the quality of production</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en" sz="2800" dirty="0">
                          <a:ln w="0">
                            <a:noFill/>
                          </a:ln>
                          <a:solidFill>
                            <a:schemeClr val="accent1">
                              <a:lumMod val="50000"/>
                            </a:schemeClr>
                          </a:solidFill>
                          <a:cs typeface="B Titr" panose="00000700000000000000" pitchFamily="2" charset="-78"/>
                        </a:rPr>
                        <a:t>Entry of foreign vehicles</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C </a:t>
                      </a:r>
                      <a:r>
                        <a:rPr lang="en" sz="2800" baseline="-25000" dirty="0">
                          <a:cs typeface="B Titr" panose="00000700000000000000" pitchFamily="2" charset="-78"/>
                        </a:rPr>
                        <a:t>1 </a:t>
                      </a:r>
                      <a:r>
                        <a:rPr lang="en"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 sz="2800" dirty="0">
                          <a:cs typeface="B Titr" panose="00000700000000000000" pitchFamily="2" charset="-78"/>
                        </a:rPr>
                        <a:t>C </a:t>
                      </a:r>
                      <a:r>
                        <a:rPr lang="en"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 sz="2800" dirty="0">
                          <a:ln w="0">
                            <a:noFill/>
                          </a:ln>
                          <a:solidFill>
                            <a:schemeClr val="accent1">
                              <a:lumMod val="50000"/>
                            </a:schemeClr>
                          </a:solidFill>
                          <a:cs typeface="B Titr" panose="00000700000000000000" pitchFamily="2" charset="-78"/>
                        </a:rPr>
                        <a:t>Prohibition of entry of foreign vehicles</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 sz="2800" dirty="0">
                          <a:cs typeface="B Titr" panose="00000700000000000000" pitchFamily="2" charset="-78"/>
                        </a:rPr>
                        <a:t>a</a:t>
                      </a:r>
                    </a:p>
                  </a:txBody>
                  <a:tcPr/>
                </a:tc>
                <a:tc>
                  <a:txBody>
                    <a:bodyPr/>
                    <a:lstStyle/>
                    <a:p>
                      <a:r>
                        <a:rPr lang="en" sz="2800" dirty="0">
                          <a:cs typeface="B Titr" panose="00000700000000000000" pitchFamily="2" charset="-78"/>
                        </a:rPr>
                        <a:t>0</a:t>
                      </a:r>
                    </a:p>
                  </a:txBody>
                  <a:tcPr/>
                </a:tc>
                <a:extLst>
                  <a:ext uri="{0D108BD9-81ED-4DB2-BD59-A6C34878D82A}">
                    <a16:rowId xmlns:a16="http://schemas.microsoft.com/office/drawing/2014/main" val="1210122418"/>
                  </a:ext>
                </a:extLst>
              </a:tr>
            </a:tbl>
          </a:graphicData>
        </a:graphic>
      </p:graphicFrame>
    </p:spTree>
    <p:extLst>
      <p:ext uri="{BB962C8B-B14F-4D97-AF65-F5344CB8AC3E}">
        <p14:creationId xmlns:p14="http://schemas.microsoft.com/office/powerpoint/2010/main" val="6358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9</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542793" y="619805"/>
            <a:ext cx="3382657" cy="600164"/>
          </a:xfrm>
          <a:prstGeom prst="rect">
            <a:avLst/>
          </a:prstGeom>
          <a:noFill/>
        </p:spPr>
        <p:txBody>
          <a:bodyPr wrap="none" rtlCol="0">
            <a:spAutoFit/>
          </a:bodyPr>
          <a:lstStyle/>
          <a:p>
            <a:r>
              <a:rPr lang="en"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Car manufacturer</a:t>
            </a:r>
            <a:endParaRPr lang="en-US" sz="33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54733" y="1626524"/>
            <a:ext cx="11397672" cy="446276"/>
          </a:xfrm>
          <a:prstGeom prst="rect">
            <a:avLst/>
          </a:prstGeom>
          <a:noFill/>
        </p:spPr>
        <p:txBody>
          <a:bodyPr wrap="none" rtlCol="0">
            <a:spAutoFit/>
          </a:bodyPr>
          <a:lstStyle/>
          <a:p>
            <a:pPr rtl="1"/>
            <a:r>
              <a:rPr lang="en" sz="2300" dirty="0">
                <a:ln w="0">
                  <a:noFill/>
                </a:ln>
                <a:solidFill>
                  <a:schemeClr val="accent1">
                    <a:lumMod val="50000"/>
                  </a:schemeClr>
                </a:solidFill>
                <a:cs typeface="B Titr" panose="00000700000000000000" pitchFamily="2" charset="-78"/>
              </a:rPr>
              <a:t>The amount of direct income from the sale of manufactured cars of the car manufacturer:</a:t>
            </a:r>
            <a:endParaRPr lang="en-US" sz="23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54733" y="2325569"/>
            <a:ext cx="12536317" cy="1702774"/>
          </a:xfrm>
          <a:prstGeom prst="rect">
            <a:avLst/>
          </a:prstGeom>
          <a:noFill/>
        </p:spPr>
        <p:txBody>
          <a:bodyPr wrap="none" rtlCol="0">
            <a:spAutoFit/>
          </a:bodyPr>
          <a:lstStyle/>
          <a:p>
            <a:pPr marR="0" lvl="0" rtl="1">
              <a:lnSpc>
                <a:spcPct val="107000"/>
              </a:lnSpc>
              <a:spcBef>
                <a:spcPts val="0"/>
              </a:spcBef>
              <a:spcAft>
                <a:spcPts val="800"/>
              </a:spcAft>
            </a:pPr>
            <a:r>
              <a:rPr lang="en" sz="2000" dirty="0">
                <a:effectLst/>
                <a:latin typeface="Calibri" panose="020F0502020204030204" pitchFamily="34" charset="0"/>
                <a:ea typeface="Calibri" panose="020F0502020204030204" pitchFamily="34" charset="0"/>
                <a:cs typeface="B Nazanin" panose="00000400000000000000" pitchFamily="2" charset="-78"/>
              </a:rPr>
              <a:t>The first player is the entry of foreign cars and the second player is the increase in production quality: D </a:t>
            </a:r>
            <a:r>
              <a:rPr lang="en" sz="2000" baseline="-25000" dirty="0">
                <a:effectLst/>
                <a:latin typeface="Calibri" panose="020F0502020204030204" pitchFamily="34" charset="0"/>
                <a:ea typeface="Calibri" panose="020F0502020204030204" pitchFamily="34" charset="0"/>
                <a:cs typeface="B Nazanin" panose="00000400000000000000" pitchFamily="2" charset="-78"/>
              </a:rPr>
              <a:t>11</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R="0" lvl="0" rtl="1">
              <a:lnSpc>
                <a:spcPct val="107000"/>
              </a:lnSpc>
              <a:spcBef>
                <a:spcPts val="0"/>
              </a:spcBef>
              <a:spcAft>
                <a:spcPts val="800"/>
              </a:spcAft>
            </a:pPr>
            <a:r>
              <a:rPr lang="en" sz="2000" dirty="0">
                <a:effectLst/>
                <a:latin typeface="Calibri" panose="020F0502020204030204" pitchFamily="34" charset="0"/>
                <a:ea typeface="Calibri" panose="020F0502020204030204" pitchFamily="34" charset="0"/>
                <a:cs typeface="B Nazanin" panose="00000400000000000000" pitchFamily="2" charset="-78"/>
              </a:rPr>
              <a:t>The first player is the entry of foreign cars and the second player is not changing the production quality: D </a:t>
            </a:r>
            <a:r>
              <a:rPr lang="en" sz="2000" baseline="-25000" dirty="0">
                <a:effectLst/>
                <a:latin typeface="Calibri" panose="020F0502020204030204" pitchFamily="34" charset="0"/>
                <a:ea typeface="Calibri" panose="020F0502020204030204" pitchFamily="34" charset="0"/>
                <a:cs typeface="B Nazanin" panose="00000400000000000000" pitchFamily="2" charset="-78"/>
              </a:rPr>
              <a:t>12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R="0" lvl="0" rtl="1">
              <a:lnSpc>
                <a:spcPct val="107000"/>
              </a:lnSpc>
              <a:spcBef>
                <a:spcPts val="0"/>
              </a:spcBef>
              <a:spcAft>
                <a:spcPts val="800"/>
              </a:spcAft>
            </a:pPr>
            <a:r>
              <a:rPr lang="en" sz="2000" dirty="0">
                <a:effectLst/>
                <a:latin typeface="Calibri" panose="020F0502020204030204" pitchFamily="34" charset="0"/>
                <a:ea typeface="Calibri" panose="020F0502020204030204" pitchFamily="34" charset="0"/>
                <a:cs typeface="B Nazanin" panose="00000400000000000000" pitchFamily="2" charset="-78"/>
              </a:rPr>
              <a:t>The first player is to ban the entry of foreign cars and the second player is to increase the quality of production: D </a:t>
            </a:r>
            <a:r>
              <a:rPr lang="en" sz="2000" baseline="-25000" dirty="0">
                <a:effectLst/>
                <a:latin typeface="Calibri" panose="020F0502020204030204" pitchFamily="34" charset="0"/>
                <a:ea typeface="Calibri" panose="020F0502020204030204" pitchFamily="34" charset="0"/>
                <a:cs typeface="B Nazanin" panose="00000400000000000000" pitchFamily="2" charset="-78"/>
              </a:rPr>
              <a:t>21</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R="0" lvl="0" rtl="1">
              <a:lnSpc>
                <a:spcPct val="107000"/>
              </a:lnSpc>
              <a:spcBef>
                <a:spcPts val="0"/>
              </a:spcBef>
              <a:spcAft>
                <a:spcPts val="800"/>
              </a:spcAft>
            </a:pPr>
            <a:r>
              <a:rPr lang="en" sz="2000" dirty="0">
                <a:effectLst/>
                <a:latin typeface="Calibri" panose="020F0502020204030204" pitchFamily="34" charset="0"/>
                <a:ea typeface="Calibri" panose="020F0502020204030204" pitchFamily="34" charset="0"/>
                <a:cs typeface="B Nazanin" panose="00000400000000000000" pitchFamily="2" charset="-78"/>
              </a:rPr>
              <a:t>The first player banning the entry of foreign cars and the second player not changing the quality of production: D </a:t>
            </a:r>
            <a:r>
              <a:rPr lang="en" sz="2000" baseline="-25000" dirty="0">
                <a:effectLst/>
                <a:latin typeface="Calibri" panose="020F0502020204030204" pitchFamily="34" charset="0"/>
                <a:ea typeface="Calibri" panose="020F0502020204030204" pitchFamily="34" charset="0"/>
                <a:cs typeface="B Nazanin" panose="00000400000000000000" pitchFamily="2" charset="-78"/>
              </a:rPr>
              <a:t>22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54733" y="4366984"/>
            <a:ext cx="10179389" cy="965521"/>
          </a:xfrm>
          <a:prstGeom prst="rect">
            <a:avLst/>
          </a:prstGeom>
          <a:noFill/>
        </p:spPr>
        <p:txBody>
          <a:bodyPr wrap="none" rtlCol="0">
            <a:spAutoFit/>
          </a:bodyPr>
          <a:lstStyle/>
          <a:p>
            <a:pPr rtl="1">
              <a:lnSpc>
                <a:spcPct val="150000"/>
              </a:lnSpc>
            </a:pPr>
            <a:r>
              <a:rPr lang="en" sz="2000" dirty="0">
                <a:ln w="0">
                  <a:noFill/>
                </a:ln>
                <a:solidFill>
                  <a:schemeClr val="tx1">
                    <a:lumMod val="95000"/>
                    <a:lumOff val="5000"/>
                  </a:schemeClr>
                </a:solidFill>
                <a:cs typeface="B Titr" panose="00000700000000000000" pitchFamily="2" charset="-78"/>
              </a:rPr>
              <a:t>In the case that the first player chooses the strategy of banning </a:t>
            </a:r>
          </a:p>
          <a:p>
            <a:pPr rtl="1">
              <a:lnSpc>
                <a:spcPct val="150000"/>
              </a:lnSpc>
            </a:pPr>
            <a:r>
              <a:rPr lang="en" sz="2000" dirty="0">
                <a:ln w="0">
                  <a:noFill/>
                </a:ln>
                <a:solidFill>
                  <a:schemeClr val="tx1">
                    <a:lumMod val="95000"/>
                    <a:lumOff val="5000"/>
                  </a:schemeClr>
                </a:solidFill>
                <a:cs typeface="B Titr" panose="00000700000000000000" pitchFamily="2" charset="-78"/>
              </a:rPr>
              <a:t>the entry of foreign cars, the market becomes practically monopolistic without competitors.</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1150965" y="5526857"/>
            <a:ext cx="1782860" cy="600164"/>
          </a:xfrm>
          <a:prstGeom prst="rect">
            <a:avLst/>
          </a:prstGeom>
          <a:noFill/>
        </p:spPr>
        <p:txBody>
          <a:bodyPr wrap="none" rtlCol="0">
            <a:spAutoFit/>
          </a:bodyPr>
          <a:lstStyle/>
          <a:p>
            <a:pPr algn="r" rtl="1">
              <a:lnSpc>
                <a:spcPct val="150000"/>
              </a:lnSpc>
            </a:pPr>
            <a:r>
              <a:rPr lang="en" sz="2400" dirty="0">
                <a:ln w="0">
                  <a:noFill/>
                </a:ln>
                <a:solidFill>
                  <a:schemeClr val="accent1">
                    <a:lumMod val="50000"/>
                  </a:schemeClr>
                </a:solidFill>
                <a:cs typeface="B Titr" panose="00000700000000000000" pitchFamily="2" charset="-78"/>
              </a:rPr>
              <a:t>Experimental mode:</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7334097" y="5589312"/>
            <a:ext cx="2900025" cy="519886"/>
          </a:xfrm>
          <a:prstGeom prst="rect">
            <a:avLst/>
          </a:prstGeom>
          <a:noFill/>
        </p:spPr>
        <p:txBody>
          <a:bodyPr wrap="none" rtlCol="0">
            <a:spAutoFit/>
          </a:bodyPr>
          <a:lstStyle/>
          <a:p>
            <a:pPr marL="0" marR="0" algn="l" rtl="1">
              <a:lnSpc>
                <a:spcPct val="107000"/>
              </a:lnSpc>
              <a:spcBef>
                <a:spcPts val="0"/>
              </a:spcBef>
              <a:spcAft>
                <a:spcPts val="800"/>
              </a:spcAft>
            </a:pP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8DE4759-DF71-4215-8135-8F34F0F8716A}"/>
              </a:ext>
            </a:extLst>
          </p:cNvPr>
          <p:cNvSpPr txBox="1"/>
          <p:nvPr/>
        </p:nvSpPr>
        <p:spPr>
          <a:xfrm>
            <a:off x="3249995" y="5589312"/>
            <a:ext cx="3215817" cy="519886"/>
          </a:xfrm>
          <a:prstGeom prst="rect">
            <a:avLst/>
          </a:prstGeom>
          <a:noFill/>
        </p:spPr>
        <p:txBody>
          <a:bodyPr wrap="none" rtlCol="0">
            <a:spAutoFit/>
          </a:bodyPr>
          <a:lstStyle/>
          <a:p>
            <a:pPr marL="0" marR="0" algn="l" rtl="1">
              <a:lnSpc>
                <a:spcPct val="107000"/>
              </a:lnSpc>
              <a:spcBef>
                <a:spcPts val="0"/>
              </a:spcBef>
              <a:spcAft>
                <a:spcPts val="800"/>
              </a:spcAft>
            </a:pP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 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 </a:t>
            </a:r>
            <a:r>
              <a:rPr lang="en"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 </a:t>
            </a:r>
            <a:r>
              <a:rPr lang="en"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008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FFFFFF"/>
      </a:accent6>
      <a:hlink>
        <a:srgbClr val="6B9F25"/>
      </a:hlink>
      <a:folHlink>
        <a:srgbClr val="BA6906"/>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F4F0A7-9599-4FE3-A548-853A09CF0244}">
  <ds:schemaRefs>
    <ds:schemaRef ds:uri="http://purl.org/dc/terms/"/>
    <ds:schemaRef ds:uri="http://schemas.microsoft.com/office/2006/metadata/properties"/>
    <ds:schemaRef ds:uri="230e9df3-be65-4c73-a93b-d1236ebd677e"/>
    <ds:schemaRef ds:uri="http://purl.org/dc/dcmitype/"/>
    <ds:schemaRef ds:uri="http://schemas.openxmlformats.org/package/2006/metadata/core-properties"/>
    <ds:schemaRef ds:uri="71af3243-3dd4-4a8d-8c0d-dd76da1f02a5"/>
    <ds:schemaRef ds:uri="http://schemas.microsoft.com/office/2006/documentManagement/types"/>
    <ds:schemaRef ds:uri="http://purl.org/dc/elements/1.1/"/>
    <ds:schemaRef ds:uri="http://schemas.microsoft.com/office/infopath/2007/PartnerControls"/>
    <ds:schemaRef ds:uri="16c05727-aa75-4e4a-9b5f-8a80a1165891"/>
    <ds:schemaRef ds:uri="http://schemas.microsoft.com/sharepoint/v3"/>
    <ds:schemaRef ds:uri="http://www.w3.org/XML/1998/namespace"/>
  </ds:schemaRefs>
</ds:datastoreItem>
</file>

<file path=customXml/itemProps2.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064F8B-46A2-4F22-9203-449568FB58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TM02900743[[fn=Organic]]</Template>
  <TotalTime>1318</TotalTime>
  <Words>2603</Words>
  <Application>Microsoft Office PowerPoint</Application>
  <PresentationFormat>Widescreen</PresentationFormat>
  <Paragraphs>329</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B Nazanin</vt:lpstr>
      <vt:lpstr>Calibri</vt:lpstr>
      <vt:lpstr>Cambria Math</vt:lpstr>
      <vt:lpstr>Quire Sans</vt:lpstr>
      <vt:lpstr>Seaford</vt:lpstr>
      <vt:lpstr>Seaford Bold</vt:lpstr>
      <vt:lpstr>SFBX1000</vt:lpstr>
      <vt:lpstr>Urdu Typesetting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simultaneous game</vt:lpstr>
      <vt:lpstr>simultaneous game</vt:lpstr>
      <vt:lpstr>simultaneous game</vt:lpstr>
      <vt:lpstr>simultaneous game</vt:lpstr>
      <vt:lpstr>simultaneous game</vt:lpstr>
      <vt:lpstr>simultaneous game</vt:lpstr>
      <vt:lpstr>simultaneous game</vt:lpstr>
      <vt:lpstr>simultaneous game</vt:lpstr>
      <vt:lpstr>Extensive game</vt:lpstr>
      <vt:lpstr>Extensive game</vt:lpstr>
      <vt:lpstr>Extensive game</vt:lpstr>
      <vt:lpstr>Extensive game</vt:lpstr>
      <vt:lpstr>Extensive game</vt:lpstr>
      <vt:lpstr>Extensive game</vt:lpstr>
      <vt:lpstr>Extensive game</vt:lpstr>
      <vt:lpstr>Extensive game</vt:lpstr>
      <vt:lpstr>Extensive game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Hossein Nazari</dc:creator>
  <cp:lastModifiedBy>Hossein Nazari</cp:lastModifiedBy>
  <cp:revision>193</cp:revision>
  <dcterms:created xsi:type="dcterms:W3CDTF">2021-12-18T11:19:57Z</dcterms:created>
  <dcterms:modified xsi:type="dcterms:W3CDTF">2023-10-26T14:23:13Z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